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60" r:id="rId3"/>
    <p:sldId id="267" r:id="rId4"/>
    <p:sldId id="263" r:id="rId5"/>
    <p:sldId id="269" r:id="rId6"/>
    <p:sldId id="268" r:id="rId7"/>
    <p:sldId id="271" r:id="rId8"/>
    <p:sldId id="272" r:id="rId9"/>
    <p:sldId id="270" r:id="rId10"/>
    <p:sldId id="286" r:id="rId11"/>
    <p:sldId id="287" r:id="rId12"/>
    <p:sldId id="273" r:id="rId13"/>
    <p:sldId id="274" r:id="rId14"/>
    <p:sldId id="275" r:id="rId15"/>
    <p:sldId id="279" r:id="rId16"/>
    <p:sldId id="280" r:id="rId17"/>
    <p:sldId id="276" r:id="rId18"/>
    <p:sldId id="277" r:id="rId19"/>
    <p:sldId id="278" r:id="rId20"/>
    <p:sldId id="281" r:id="rId21"/>
    <p:sldId id="282" r:id="rId22"/>
    <p:sldId id="285" r:id="rId23"/>
  </p:sldIdLst>
  <p:sldSz cx="12192000" cy="6858000"/>
  <p:notesSz cx="6858000" cy="9144000"/>
  <p:defaultTextStyle>
    <a:defPPr>
      <a:defRPr lang="en-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416"/>
    <p:restoredTop sz="94789"/>
  </p:normalViewPr>
  <p:slideViewPr>
    <p:cSldViewPr snapToGrid="0">
      <p:cViewPr varScale="1">
        <p:scale>
          <a:sx n="66" d="100"/>
          <a:sy n="66" d="100"/>
        </p:scale>
        <p:origin x="224" y="1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69CB1-F049-E092-86D9-9B4C2BDED3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L"/>
          </a:p>
        </p:txBody>
      </p:sp>
      <p:sp>
        <p:nvSpPr>
          <p:cNvPr id="3" name="Subtitle 2">
            <a:extLst>
              <a:ext uri="{FF2B5EF4-FFF2-40B4-BE49-F238E27FC236}">
                <a16:creationId xmlns:a16="http://schemas.microsoft.com/office/drawing/2014/main" id="{CEC86037-78B6-4659-BE36-BD1672E733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L"/>
          </a:p>
        </p:txBody>
      </p:sp>
      <p:sp>
        <p:nvSpPr>
          <p:cNvPr id="4" name="Date Placeholder 3">
            <a:extLst>
              <a:ext uri="{FF2B5EF4-FFF2-40B4-BE49-F238E27FC236}">
                <a16:creationId xmlns:a16="http://schemas.microsoft.com/office/drawing/2014/main" id="{AD2A7748-49C2-8AA5-4186-A4CC318D5186}"/>
              </a:ext>
            </a:extLst>
          </p:cNvPr>
          <p:cNvSpPr>
            <a:spLocks noGrp="1"/>
          </p:cNvSpPr>
          <p:nvPr>
            <p:ph type="dt" sz="half" idx="10"/>
          </p:nvPr>
        </p:nvSpPr>
        <p:spPr/>
        <p:txBody>
          <a:bodyPr/>
          <a:lstStyle/>
          <a:p>
            <a:fld id="{7832E621-24C3-254F-87BE-893F305B56A1}" type="datetimeFigureOut">
              <a:rPr lang="en-CL" smtClean="0"/>
              <a:t>9/2/23</a:t>
            </a:fld>
            <a:endParaRPr lang="en-CL"/>
          </a:p>
        </p:txBody>
      </p:sp>
      <p:sp>
        <p:nvSpPr>
          <p:cNvPr id="5" name="Footer Placeholder 4">
            <a:extLst>
              <a:ext uri="{FF2B5EF4-FFF2-40B4-BE49-F238E27FC236}">
                <a16:creationId xmlns:a16="http://schemas.microsoft.com/office/drawing/2014/main" id="{ADDBBC49-F3B4-0F12-D9A3-A750CFADB272}"/>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2B4C0C7B-1A0B-BCE7-5E96-BE704E8D7E0D}"/>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1969734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76868-714B-8CD6-9F5D-41FEE4729B57}"/>
              </a:ext>
            </a:extLst>
          </p:cNvPr>
          <p:cNvSpPr>
            <a:spLocks noGrp="1"/>
          </p:cNvSpPr>
          <p:nvPr>
            <p:ph type="title"/>
          </p:nvPr>
        </p:nvSpPr>
        <p:spPr/>
        <p:txBody>
          <a:bodyPr/>
          <a:lstStyle/>
          <a:p>
            <a:r>
              <a:rPr lang="en-US"/>
              <a:t>Click to edit Master title style</a:t>
            </a:r>
            <a:endParaRPr lang="en-CL"/>
          </a:p>
        </p:txBody>
      </p:sp>
      <p:sp>
        <p:nvSpPr>
          <p:cNvPr id="3" name="Vertical Text Placeholder 2">
            <a:extLst>
              <a:ext uri="{FF2B5EF4-FFF2-40B4-BE49-F238E27FC236}">
                <a16:creationId xmlns:a16="http://schemas.microsoft.com/office/drawing/2014/main" id="{88D6C0BB-004A-1D52-D538-8EC7ED386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8133E7A7-6C16-6B86-B17F-4C92FF139495}"/>
              </a:ext>
            </a:extLst>
          </p:cNvPr>
          <p:cNvSpPr>
            <a:spLocks noGrp="1"/>
          </p:cNvSpPr>
          <p:nvPr>
            <p:ph type="dt" sz="half" idx="10"/>
          </p:nvPr>
        </p:nvSpPr>
        <p:spPr/>
        <p:txBody>
          <a:bodyPr/>
          <a:lstStyle/>
          <a:p>
            <a:fld id="{7832E621-24C3-254F-87BE-893F305B56A1}" type="datetimeFigureOut">
              <a:rPr lang="en-CL" smtClean="0"/>
              <a:t>9/2/23</a:t>
            </a:fld>
            <a:endParaRPr lang="en-CL"/>
          </a:p>
        </p:txBody>
      </p:sp>
      <p:sp>
        <p:nvSpPr>
          <p:cNvPr id="5" name="Footer Placeholder 4">
            <a:extLst>
              <a:ext uri="{FF2B5EF4-FFF2-40B4-BE49-F238E27FC236}">
                <a16:creationId xmlns:a16="http://schemas.microsoft.com/office/drawing/2014/main" id="{02177659-F7C2-9C7A-B379-CF66593145F4}"/>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86E38314-6AEB-50E1-1DAE-2E5559AC2BB8}"/>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3112820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718B04-CC71-5687-0012-6BC023276A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L"/>
          </a:p>
        </p:txBody>
      </p:sp>
      <p:sp>
        <p:nvSpPr>
          <p:cNvPr id="3" name="Vertical Text Placeholder 2">
            <a:extLst>
              <a:ext uri="{FF2B5EF4-FFF2-40B4-BE49-F238E27FC236}">
                <a16:creationId xmlns:a16="http://schemas.microsoft.com/office/drawing/2014/main" id="{8D866F67-8DD8-D185-6B26-AD35C56A7D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171CDC8A-E2FD-2953-03E9-B8DB99CDF048}"/>
              </a:ext>
            </a:extLst>
          </p:cNvPr>
          <p:cNvSpPr>
            <a:spLocks noGrp="1"/>
          </p:cNvSpPr>
          <p:nvPr>
            <p:ph type="dt" sz="half" idx="10"/>
          </p:nvPr>
        </p:nvSpPr>
        <p:spPr/>
        <p:txBody>
          <a:bodyPr/>
          <a:lstStyle/>
          <a:p>
            <a:fld id="{7832E621-24C3-254F-87BE-893F305B56A1}" type="datetimeFigureOut">
              <a:rPr lang="en-CL" smtClean="0"/>
              <a:t>9/2/23</a:t>
            </a:fld>
            <a:endParaRPr lang="en-CL"/>
          </a:p>
        </p:txBody>
      </p:sp>
      <p:sp>
        <p:nvSpPr>
          <p:cNvPr id="5" name="Footer Placeholder 4">
            <a:extLst>
              <a:ext uri="{FF2B5EF4-FFF2-40B4-BE49-F238E27FC236}">
                <a16:creationId xmlns:a16="http://schemas.microsoft.com/office/drawing/2014/main" id="{BD801577-6E85-3BC2-AC97-94BBC0AE5D25}"/>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801C7D9E-57C0-0332-1254-36446930B057}"/>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384550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27FF4-86E2-45D4-C1FD-8D233681855F}"/>
              </a:ext>
            </a:extLst>
          </p:cNvPr>
          <p:cNvSpPr>
            <a:spLocks noGrp="1"/>
          </p:cNvSpPr>
          <p:nvPr>
            <p:ph type="title"/>
          </p:nvPr>
        </p:nvSpPr>
        <p:spPr/>
        <p:txBody>
          <a:bodyPr/>
          <a:lstStyle/>
          <a:p>
            <a:r>
              <a:rPr lang="en-US"/>
              <a:t>Click to edit Master title style</a:t>
            </a:r>
            <a:endParaRPr lang="en-CL"/>
          </a:p>
        </p:txBody>
      </p:sp>
      <p:sp>
        <p:nvSpPr>
          <p:cNvPr id="3" name="Content Placeholder 2">
            <a:extLst>
              <a:ext uri="{FF2B5EF4-FFF2-40B4-BE49-F238E27FC236}">
                <a16:creationId xmlns:a16="http://schemas.microsoft.com/office/drawing/2014/main" id="{243271F5-10B3-F9CC-7F26-AE00DD69D1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4C15F50B-E2A9-A63A-98A3-A8AECFCBA6F6}"/>
              </a:ext>
            </a:extLst>
          </p:cNvPr>
          <p:cNvSpPr>
            <a:spLocks noGrp="1"/>
          </p:cNvSpPr>
          <p:nvPr>
            <p:ph type="dt" sz="half" idx="10"/>
          </p:nvPr>
        </p:nvSpPr>
        <p:spPr/>
        <p:txBody>
          <a:bodyPr/>
          <a:lstStyle/>
          <a:p>
            <a:fld id="{7832E621-24C3-254F-87BE-893F305B56A1}" type="datetimeFigureOut">
              <a:rPr lang="en-CL" smtClean="0"/>
              <a:t>9/2/23</a:t>
            </a:fld>
            <a:endParaRPr lang="en-CL"/>
          </a:p>
        </p:txBody>
      </p:sp>
      <p:sp>
        <p:nvSpPr>
          <p:cNvPr id="5" name="Footer Placeholder 4">
            <a:extLst>
              <a:ext uri="{FF2B5EF4-FFF2-40B4-BE49-F238E27FC236}">
                <a16:creationId xmlns:a16="http://schemas.microsoft.com/office/drawing/2014/main" id="{608ED9AA-6C24-83C5-60F2-DEF2FBDDC164}"/>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372A5936-4EFC-6837-24EA-711E2B7400BF}"/>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2030252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819C3-4E2B-2EE4-29D5-74C4E0FE94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L"/>
          </a:p>
        </p:txBody>
      </p:sp>
      <p:sp>
        <p:nvSpPr>
          <p:cNvPr id="3" name="Text Placeholder 2">
            <a:extLst>
              <a:ext uri="{FF2B5EF4-FFF2-40B4-BE49-F238E27FC236}">
                <a16:creationId xmlns:a16="http://schemas.microsoft.com/office/drawing/2014/main" id="{3CF12577-41C8-EACD-8548-8F47E00AB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5FD83A-A380-10E9-D79C-8EB7D6CE1113}"/>
              </a:ext>
            </a:extLst>
          </p:cNvPr>
          <p:cNvSpPr>
            <a:spLocks noGrp="1"/>
          </p:cNvSpPr>
          <p:nvPr>
            <p:ph type="dt" sz="half" idx="10"/>
          </p:nvPr>
        </p:nvSpPr>
        <p:spPr/>
        <p:txBody>
          <a:bodyPr/>
          <a:lstStyle/>
          <a:p>
            <a:fld id="{7832E621-24C3-254F-87BE-893F305B56A1}" type="datetimeFigureOut">
              <a:rPr lang="en-CL" smtClean="0"/>
              <a:t>9/2/23</a:t>
            </a:fld>
            <a:endParaRPr lang="en-CL"/>
          </a:p>
        </p:txBody>
      </p:sp>
      <p:sp>
        <p:nvSpPr>
          <p:cNvPr id="5" name="Footer Placeholder 4">
            <a:extLst>
              <a:ext uri="{FF2B5EF4-FFF2-40B4-BE49-F238E27FC236}">
                <a16:creationId xmlns:a16="http://schemas.microsoft.com/office/drawing/2014/main" id="{DECCAEAF-320F-2C72-6A6D-68703E803076}"/>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6D2EA29B-0459-E8F3-EED9-BB0747D92966}"/>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2346230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B437C-47B2-EC5D-8274-AD81C0793EE2}"/>
              </a:ext>
            </a:extLst>
          </p:cNvPr>
          <p:cNvSpPr>
            <a:spLocks noGrp="1"/>
          </p:cNvSpPr>
          <p:nvPr>
            <p:ph type="title"/>
          </p:nvPr>
        </p:nvSpPr>
        <p:spPr/>
        <p:txBody>
          <a:bodyPr/>
          <a:lstStyle/>
          <a:p>
            <a:r>
              <a:rPr lang="en-US"/>
              <a:t>Click to edit Master title style</a:t>
            </a:r>
            <a:endParaRPr lang="en-CL"/>
          </a:p>
        </p:txBody>
      </p:sp>
      <p:sp>
        <p:nvSpPr>
          <p:cNvPr id="3" name="Content Placeholder 2">
            <a:extLst>
              <a:ext uri="{FF2B5EF4-FFF2-40B4-BE49-F238E27FC236}">
                <a16:creationId xmlns:a16="http://schemas.microsoft.com/office/drawing/2014/main" id="{CCF05EB8-4ECF-3CF2-EF8C-C06AF3D9C7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Content Placeholder 3">
            <a:extLst>
              <a:ext uri="{FF2B5EF4-FFF2-40B4-BE49-F238E27FC236}">
                <a16:creationId xmlns:a16="http://schemas.microsoft.com/office/drawing/2014/main" id="{E2C3DD59-4206-24EF-DFC3-76B914C1B2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5" name="Date Placeholder 4">
            <a:extLst>
              <a:ext uri="{FF2B5EF4-FFF2-40B4-BE49-F238E27FC236}">
                <a16:creationId xmlns:a16="http://schemas.microsoft.com/office/drawing/2014/main" id="{7B828777-0B2C-7A91-4E03-18B3E42303C6}"/>
              </a:ext>
            </a:extLst>
          </p:cNvPr>
          <p:cNvSpPr>
            <a:spLocks noGrp="1"/>
          </p:cNvSpPr>
          <p:nvPr>
            <p:ph type="dt" sz="half" idx="10"/>
          </p:nvPr>
        </p:nvSpPr>
        <p:spPr/>
        <p:txBody>
          <a:bodyPr/>
          <a:lstStyle/>
          <a:p>
            <a:fld id="{7832E621-24C3-254F-87BE-893F305B56A1}" type="datetimeFigureOut">
              <a:rPr lang="en-CL" smtClean="0"/>
              <a:t>9/2/23</a:t>
            </a:fld>
            <a:endParaRPr lang="en-CL"/>
          </a:p>
        </p:txBody>
      </p:sp>
      <p:sp>
        <p:nvSpPr>
          <p:cNvPr id="6" name="Footer Placeholder 5">
            <a:extLst>
              <a:ext uri="{FF2B5EF4-FFF2-40B4-BE49-F238E27FC236}">
                <a16:creationId xmlns:a16="http://schemas.microsoft.com/office/drawing/2014/main" id="{8E3532BD-B7F4-1D4F-E3C7-6DAAE1EFA8F0}"/>
              </a:ext>
            </a:extLst>
          </p:cNvPr>
          <p:cNvSpPr>
            <a:spLocks noGrp="1"/>
          </p:cNvSpPr>
          <p:nvPr>
            <p:ph type="ftr" sz="quarter" idx="11"/>
          </p:nvPr>
        </p:nvSpPr>
        <p:spPr/>
        <p:txBody>
          <a:bodyPr/>
          <a:lstStyle/>
          <a:p>
            <a:endParaRPr lang="en-CL"/>
          </a:p>
        </p:txBody>
      </p:sp>
      <p:sp>
        <p:nvSpPr>
          <p:cNvPr id="7" name="Slide Number Placeholder 6">
            <a:extLst>
              <a:ext uri="{FF2B5EF4-FFF2-40B4-BE49-F238E27FC236}">
                <a16:creationId xmlns:a16="http://schemas.microsoft.com/office/drawing/2014/main" id="{89BD6AD9-D358-485F-61FE-B73C6EE0B90A}"/>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853089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C490F-05B3-4ADF-E477-65A936D20AA8}"/>
              </a:ext>
            </a:extLst>
          </p:cNvPr>
          <p:cNvSpPr>
            <a:spLocks noGrp="1"/>
          </p:cNvSpPr>
          <p:nvPr>
            <p:ph type="title"/>
          </p:nvPr>
        </p:nvSpPr>
        <p:spPr>
          <a:xfrm>
            <a:off x="839788" y="365125"/>
            <a:ext cx="10515600" cy="1325563"/>
          </a:xfrm>
        </p:spPr>
        <p:txBody>
          <a:bodyPr/>
          <a:lstStyle/>
          <a:p>
            <a:r>
              <a:rPr lang="en-US"/>
              <a:t>Click to edit Master title style</a:t>
            </a:r>
            <a:endParaRPr lang="en-CL"/>
          </a:p>
        </p:txBody>
      </p:sp>
      <p:sp>
        <p:nvSpPr>
          <p:cNvPr id="3" name="Text Placeholder 2">
            <a:extLst>
              <a:ext uri="{FF2B5EF4-FFF2-40B4-BE49-F238E27FC236}">
                <a16:creationId xmlns:a16="http://schemas.microsoft.com/office/drawing/2014/main" id="{FD5372EC-52E6-E224-C7F0-F0679B4BEB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6E7ABD-7AAF-EF05-19C8-1C358A6397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5" name="Text Placeholder 4">
            <a:extLst>
              <a:ext uri="{FF2B5EF4-FFF2-40B4-BE49-F238E27FC236}">
                <a16:creationId xmlns:a16="http://schemas.microsoft.com/office/drawing/2014/main" id="{2B0C19EA-92AD-8B0B-32DB-110124B500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5FCE96-DB56-5877-45AC-CBBE877414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7" name="Date Placeholder 6">
            <a:extLst>
              <a:ext uri="{FF2B5EF4-FFF2-40B4-BE49-F238E27FC236}">
                <a16:creationId xmlns:a16="http://schemas.microsoft.com/office/drawing/2014/main" id="{ABD5B8E9-0375-425F-A956-E6C0FE7A93CC}"/>
              </a:ext>
            </a:extLst>
          </p:cNvPr>
          <p:cNvSpPr>
            <a:spLocks noGrp="1"/>
          </p:cNvSpPr>
          <p:nvPr>
            <p:ph type="dt" sz="half" idx="10"/>
          </p:nvPr>
        </p:nvSpPr>
        <p:spPr/>
        <p:txBody>
          <a:bodyPr/>
          <a:lstStyle/>
          <a:p>
            <a:fld id="{7832E621-24C3-254F-87BE-893F305B56A1}" type="datetimeFigureOut">
              <a:rPr lang="en-CL" smtClean="0"/>
              <a:t>9/2/23</a:t>
            </a:fld>
            <a:endParaRPr lang="en-CL"/>
          </a:p>
        </p:txBody>
      </p:sp>
      <p:sp>
        <p:nvSpPr>
          <p:cNvPr id="8" name="Footer Placeholder 7">
            <a:extLst>
              <a:ext uri="{FF2B5EF4-FFF2-40B4-BE49-F238E27FC236}">
                <a16:creationId xmlns:a16="http://schemas.microsoft.com/office/drawing/2014/main" id="{281FDC6C-3459-BCCA-2DE2-F97924267915}"/>
              </a:ext>
            </a:extLst>
          </p:cNvPr>
          <p:cNvSpPr>
            <a:spLocks noGrp="1"/>
          </p:cNvSpPr>
          <p:nvPr>
            <p:ph type="ftr" sz="quarter" idx="11"/>
          </p:nvPr>
        </p:nvSpPr>
        <p:spPr/>
        <p:txBody>
          <a:bodyPr/>
          <a:lstStyle/>
          <a:p>
            <a:endParaRPr lang="en-CL"/>
          </a:p>
        </p:txBody>
      </p:sp>
      <p:sp>
        <p:nvSpPr>
          <p:cNvPr id="9" name="Slide Number Placeholder 8">
            <a:extLst>
              <a:ext uri="{FF2B5EF4-FFF2-40B4-BE49-F238E27FC236}">
                <a16:creationId xmlns:a16="http://schemas.microsoft.com/office/drawing/2014/main" id="{6A38AB06-A132-955A-DBCB-5A3DCFEA78F8}"/>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602004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32997-BD8B-14DD-0BF9-0B34AED5C4CE}"/>
              </a:ext>
            </a:extLst>
          </p:cNvPr>
          <p:cNvSpPr>
            <a:spLocks noGrp="1"/>
          </p:cNvSpPr>
          <p:nvPr>
            <p:ph type="title"/>
          </p:nvPr>
        </p:nvSpPr>
        <p:spPr/>
        <p:txBody>
          <a:bodyPr/>
          <a:lstStyle/>
          <a:p>
            <a:r>
              <a:rPr lang="en-US"/>
              <a:t>Click to edit Master title style</a:t>
            </a:r>
            <a:endParaRPr lang="en-CL"/>
          </a:p>
        </p:txBody>
      </p:sp>
      <p:sp>
        <p:nvSpPr>
          <p:cNvPr id="3" name="Date Placeholder 2">
            <a:extLst>
              <a:ext uri="{FF2B5EF4-FFF2-40B4-BE49-F238E27FC236}">
                <a16:creationId xmlns:a16="http://schemas.microsoft.com/office/drawing/2014/main" id="{D74778E7-E308-3664-A400-0DA6E916A945}"/>
              </a:ext>
            </a:extLst>
          </p:cNvPr>
          <p:cNvSpPr>
            <a:spLocks noGrp="1"/>
          </p:cNvSpPr>
          <p:nvPr>
            <p:ph type="dt" sz="half" idx="10"/>
          </p:nvPr>
        </p:nvSpPr>
        <p:spPr/>
        <p:txBody>
          <a:bodyPr/>
          <a:lstStyle/>
          <a:p>
            <a:fld id="{7832E621-24C3-254F-87BE-893F305B56A1}" type="datetimeFigureOut">
              <a:rPr lang="en-CL" smtClean="0"/>
              <a:t>9/2/23</a:t>
            </a:fld>
            <a:endParaRPr lang="en-CL"/>
          </a:p>
        </p:txBody>
      </p:sp>
      <p:sp>
        <p:nvSpPr>
          <p:cNvPr id="4" name="Footer Placeholder 3">
            <a:extLst>
              <a:ext uri="{FF2B5EF4-FFF2-40B4-BE49-F238E27FC236}">
                <a16:creationId xmlns:a16="http://schemas.microsoft.com/office/drawing/2014/main" id="{87EE4841-263F-9E87-171B-F9A256A4801C}"/>
              </a:ext>
            </a:extLst>
          </p:cNvPr>
          <p:cNvSpPr>
            <a:spLocks noGrp="1"/>
          </p:cNvSpPr>
          <p:nvPr>
            <p:ph type="ftr" sz="quarter" idx="11"/>
          </p:nvPr>
        </p:nvSpPr>
        <p:spPr/>
        <p:txBody>
          <a:bodyPr/>
          <a:lstStyle/>
          <a:p>
            <a:endParaRPr lang="en-CL"/>
          </a:p>
        </p:txBody>
      </p:sp>
      <p:sp>
        <p:nvSpPr>
          <p:cNvPr id="5" name="Slide Number Placeholder 4">
            <a:extLst>
              <a:ext uri="{FF2B5EF4-FFF2-40B4-BE49-F238E27FC236}">
                <a16:creationId xmlns:a16="http://schemas.microsoft.com/office/drawing/2014/main" id="{CE684466-DDE2-4FB0-F0B5-4FBC323F4EBA}"/>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775007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47C08-B6E2-8F49-181F-06C5A0077CF5}"/>
              </a:ext>
            </a:extLst>
          </p:cNvPr>
          <p:cNvSpPr>
            <a:spLocks noGrp="1"/>
          </p:cNvSpPr>
          <p:nvPr>
            <p:ph type="dt" sz="half" idx="10"/>
          </p:nvPr>
        </p:nvSpPr>
        <p:spPr/>
        <p:txBody>
          <a:bodyPr/>
          <a:lstStyle/>
          <a:p>
            <a:fld id="{7832E621-24C3-254F-87BE-893F305B56A1}" type="datetimeFigureOut">
              <a:rPr lang="en-CL" smtClean="0"/>
              <a:t>9/2/23</a:t>
            </a:fld>
            <a:endParaRPr lang="en-CL"/>
          </a:p>
        </p:txBody>
      </p:sp>
      <p:sp>
        <p:nvSpPr>
          <p:cNvPr id="3" name="Footer Placeholder 2">
            <a:extLst>
              <a:ext uri="{FF2B5EF4-FFF2-40B4-BE49-F238E27FC236}">
                <a16:creationId xmlns:a16="http://schemas.microsoft.com/office/drawing/2014/main" id="{50AE5126-281B-8017-797F-A725914C659B}"/>
              </a:ext>
            </a:extLst>
          </p:cNvPr>
          <p:cNvSpPr>
            <a:spLocks noGrp="1"/>
          </p:cNvSpPr>
          <p:nvPr>
            <p:ph type="ftr" sz="quarter" idx="11"/>
          </p:nvPr>
        </p:nvSpPr>
        <p:spPr/>
        <p:txBody>
          <a:bodyPr/>
          <a:lstStyle/>
          <a:p>
            <a:endParaRPr lang="en-CL"/>
          </a:p>
        </p:txBody>
      </p:sp>
      <p:sp>
        <p:nvSpPr>
          <p:cNvPr id="4" name="Slide Number Placeholder 3">
            <a:extLst>
              <a:ext uri="{FF2B5EF4-FFF2-40B4-BE49-F238E27FC236}">
                <a16:creationId xmlns:a16="http://schemas.microsoft.com/office/drawing/2014/main" id="{8D993B4B-80DC-57DB-A967-D552BF75A5EA}"/>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48778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47F8F-721D-2994-C5DF-12F85F9DB9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L"/>
          </a:p>
        </p:txBody>
      </p:sp>
      <p:sp>
        <p:nvSpPr>
          <p:cNvPr id="3" name="Content Placeholder 2">
            <a:extLst>
              <a:ext uri="{FF2B5EF4-FFF2-40B4-BE49-F238E27FC236}">
                <a16:creationId xmlns:a16="http://schemas.microsoft.com/office/drawing/2014/main" id="{802B8699-25E8-010A-9641-63731F7868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Text Placeholder 3">
            <a:extLst>
              <a:ext uri="{FF2B5EF4-FFF2-40B4-BE49-F238E27FC236}">
                <a16:creationId xmlns:a16="http://schemas.microsoft.com/office/drawing/2014/main" id="{70190949-1138-20FD-3E65-A0D463A6A2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9DBA5D-9F68-7366-4FCD-3D178EDB698F}"/>
              </a:ext>
            </a:extLst>
          </p:cNvPr>
          <p:cNvSpPr>
            <a:spLocks noGrp="1"/>
          </p:cNvSpPr>
          <p:nvPr>
            <p:ph type="dt" sz="half" idx="10"/>
          </p:nvPr>
        </p:nvSpPr>
        <p:spPr/>
        <p:txBody>
          <a:bodyPr/>
          <a:lstStyle/>
          <a:p>
            <a:fld id="{7832E621-24C3-254F-87BE-893F305B56A1}" type="datetimeFigureOut">
              <a:rPr lang="en-CL" smtClean="0"/>
              <a:t>9/2/23</a:t>
            </a:fld>
            <a:endParaRPr lang="en-CL"/>
          </a:p>
        </p:txBody>
      </p:sp>
      <p:sp>
        <p:nvSpPr>
          <p:cNvPr id="6" name="Footer Placeholder 5">
            <a:extLst>
              <a:ext uri="{FF2B5EF4-FFF2-40B4-BE49-F238E27FC236}">
                <a16:creationId xmlns:a16="http://schemas.microsoft.com/office/drawing/2014/main" id="{D00DEE0D-7BCD-C603-1509-D4AA426319EA}"/>
              </a:ext>
            </a:extLst>
          </p:cNvPr>
          <p:cNvSpPr>
            <a:spLocks noGrp="1"/>
          </p:cNvSpPr>
          <p:nvPr>
            <p:ph type="ftr" sz="quarter" idx="11"/>
          </p:nvPr>
        </p:nvSpPr>
        <p:spPr/>
        <p:txBody>
          <a:bodyPr/>
          <a:lstStyle/>
          <a:p>
            <a:endParaRPr lang="en-CL"/>
          </a:p>
        </p:txBody>
      </p:sp>
      <p:sp>
        <p:nvSpPr>
          <p:cNvPr id="7" name="Slide Number Placeholder 6">
            <a:extLst>
              <a:ext uri="{FF2B5EF4-FFF2-40B4-BE49-F238E27FC236}">
                <a16:creationId xmlns:a16="http://schemas.microsoft.com/office/drawing/2014/main" id="{A193BC76-DC7D-6BE4-26AC-F961C81BBFD0}"/>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328166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264E-5F4D-89EB-5034-119A51E7F4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L"/>
          </a:p>
        </p:txBody>
      </p:sp>
      <p:sp>
        <p:nvSpPr>
          <p:cNvPr id="3" name="Picture Placeholder 2">
            <a:extLst>
              <a:ext uri="{FF2B5EF4-FFF2-40B4-BE49-F238E27FC236}">
                <a16:creationId xmlns:a16="http://schemas.microsoft.com/office/drawing/2014/main" id="{7A261EB3-0600-B0DB-08BC-F77D2564A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L"/>
          </a:p>
        </p:txBody>
      </p:sp>
      <p:sp>
        <p:nvSpPr>
          <p:cNvPr id="4" name="Text Placeholder 3">
            <a:extLst>
              <a:ext uri="{FF2B5EF4-FFF2-40B4-BE49-F238E27FC236}">
                <a16:creationId xmlns:a16="http://schemas.microsoft.com/office/drawing/2014/main" id="{48766C7A-E151-6F75-EEE9-D340ED652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FDFAE3-D75A-9553-6BA9-CB2AC49E93BD}"/>
              </a:ext>
            </a:extLst>
          </p:cNvPr>
          <p:cNvSpPr>
            <a:spLocks noGrp="1"/>
          </p:cNvSpPr>
          <p:nvPr>
            <p:ph type="dt" sz="half" idx="10"/>
          </p:nvPr>
        </p:nvSpPr>
        <p:spPr/>
        <p:txBody>
          <a:bodyPr/>
          <a:lstStyle/>
          <a:p>
            <a:fld id="{7832E621-24C3-254F-87BE-893F305B56A1}" type="datetimeFigureOut">
              <a:rPr lang="en-CL" smtClean="0"/>
              <a:t>9/2/23</a:t>
            </a:fld>
            <a:endParaRPr lang="en-CL"/>
          </a:p>
        </p:txBody>
      </p:sp>
      <p:sp>
        <p:nvSpPr>
          <p:cNvPr id="6" name="Footer Placeholder 5">
            <a:extLst>
              <a:ext uri="{FF2B5EF4-FFF2-40B4-BE49-F238E27FC236}">
                <a16:creationId xmlns:a16="http://schemas.microsoft.com/office/drawing/2014/main" id="{D40CC34A-DA57-FCED-771B-9DCF80FA6C27}"/>
              </a:ext>
            </a:extLst>
          </p:cNvPr>
          <p:cNvSpPr>
            <a:spLocks noGrp="1"/>
          </p:cNvSpPr>
          <p:nvPr>
            <p:ph type="ftr" sz="quarter" idx="11"/>
          </p:nvPr>
        </p:nvSpPr>
        <p:spPr/>
        <p:txBody>
          <a:bodyPr/>
          <a:lstStyle/>
          <a:p>
            <a:endParaRPr lang="en-CL"/>
          </a:p>
        </p:txBody>
      </p:sp>
      <p:sp>
        <p:nvSpPr>
          <p:cNvPr id="7" name="Slide Number Placeholder 6">
            <a:extLst>
              <a:ext uri="{FF2B5EF4-FFF2-40B4-BE49-F238E27FC236}">
                <a16:creationId xmlns:a16="http://schemas.microsoft.com/office/drawing/2014/main" id="{71AB6AAC-DF68-8149-EC50-B245C3DC1CE1}"/>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2806768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A2D8C6-2567-C5FE-1C88-0C21EB9E0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L"/>
          </a:p>
        </p:txBody>
      </p:sp>
      <p:sp>
        <p:nvSpPr>
          <p:cNvPr id="3" name="Text Placeholder 2">
            <a:extLst>
              <a:ext uri="{FF2B5EF4-FFF2-40B4-BE49-F238E27FC236}">
                <a16:creationId xmlns:a16="http://schemas.microsoft.com/office/drawing/2014/main" id="{6C15C9D3-2FE3-12B5-FA53-0F4D549953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C35575B7-C435-C251-0CD4-99BB371C9F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32E621-24C3-254F-87BE-893F305B56A1}" type="datetimeFigureOut">
              <a:rPr lang="en-CL" smtClean="0"/>
              <a:t>9/2/23</a:t>
            </a:fld>
            <a:endParaRPr lang="en-CL"/>
          </a:p>
        </p:txBody>
      </p:sp>
      <p:sp>
        <p:nvSpPr>
          <p:cNvPr id="5" name="Footer Placeholder 4">
            <a:extLst>
              <a:ext uri="{FF2B5EF4-FFF2-40B4-BE49-F238E27FC236}">
                <a16:creationId xmlns:a16="http://schemas.microsoft.com/office/drawing/2014/main" id="{B38F5E0D-F0BD-68ED-EA39-147BC4835E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L"/>
          </a:p>
        </p:txBody>
      </p:sp>
      <p:sp>
        <p:nvSpPr>
          <p:cNvPr id="6" name="Slide Number Placeholder 5">
            <a:extLst>
              <a:ext uri="{FF2B5EF4-FFF2-40B4-BE49-F238E27FC236}">
                <a16:creationId xmlns:a16="http://schemas.microsoft.com/office/drawing/2014/main" id="{B6909574-D996-66C1-9858-848814183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623F4C-EAE4-D64E-BE93-576196B4ED75}" type="slidenum">
              <a:rPr lang="en-CL" smtClean="0"/>
              <a:t>‹#›</a:t>
            </a:fld>
            <a:endParaRPr lang="en-CL"/>
          </a:p>
        </p:txBody>
      </p:sp>
    </p:spTree>
    <p:extLst>
      <p:ext uri="{BB962C8B-B14F-4D97-AF65-F5344CB8AC3E}">
        <p14:creationId xmlns:p14="http://schemas.microsoft.com/office/powerpoint/2010/main" val="258324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AU" dirty="0" err="1">
                <a:latin typeface="+mn-lt"/>
              </a:rPr>
              <a:t>Tarea</a:t>
            </a:r>
            <a:r>
              <a:rPr lang="en-CL">
                <a:latin typeface="+mn-lt"/>
              </a:rPr>
              <a:t> </a:t>
            </a:r>
            <a:r>
              <a:rPr lang="en-CL" dirty="0">
                <a:latin typeface="+mn-lt"/>
              </a:rPr>
              <a:t>01: Realidad Virtual</a:t>
            </a:r>
          </a:p>
        </p:txBody>
      </p:sp>
      <p:sp>
        <p:nvSpPr>
          <p:cNvPr id="4" name="TextBox 3">
            <a:extLst>
              <a:ext uri="{FF2B5EF4-FFF2-40B4-BE49-F238E27FC236}">
                <a16:creationId xmlns:a16="http://schemas.microsoft.com/office/drawing/2014/main" id="{8ACDD0C8-FF11-2881-278B-FBEF7C789385}"/>
              </a:ext>
            </a:extLst>
          </p:cNvPr>
          <p:cNvSpPr txBox="1"/>
          <p:nvPr/>
        </p:nvSpPr>
        <p:spPr>
          <a:xfrm>
            <a:off x="838200" y="2922343"/>
            <a:ext cx="10178143" cy="2800767"/>
          </a:xfrm>
          <a:prstGeom prst="rect">
            <a:avLst/>
          </a:prstGeom>
          <a:noFill/>
        </p:spPr>
        <p:txBody>
          <a:bodyPr wrap="square" rtlCol="0">
            <a:spAutoFit/>
          </a:bodyPr>
          <a:lstStyle/>
          <a:p>
            <a:r>
              <a:rPr lang="en-CL" sz="4400" dirty="0"/>
              <a:t>OBJETIVO: </a:t>
            </a:r>
          </a:p>
          <a:p>
            <a:r>
              <a:rPr lang="en-CL" sz="4400" dirty="0"/>
              <a:t>Aplicar los conceptos de transformaciones geométricas a un problema de realidad virtual</a:t>
            </a:r>
          </a:p>
        </p:txBody>
      </p:sp>
    </p:spTree>
    <p:extLst>
      <p:ext uri="{BB962C8B-B14F-4D97-AF65-F5344CB8AC3E}">
        <p14:creationId xmlns:p14="http://schemas.microsoft.com/office/powerpoint/2010/main" val="3611546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a:latin typeface="+mn-lt"/>
              </a:rPr>
              <a:t>PASO </a:t>
            </a:r>
            <a:r>
              <a:rPr lang="en-AU" dirty="0">
                <a:latin typeface="+mn-lt"/>
              </a:rPr>
              <a:t>4</a:t>
            </a:r>
            <a:r>
              <a:rPr lang="en-CL">
                <a:latin typeface="+mn-lt"/>
              </a:rPr>
              <a:t>: </a:t>
            </a:r>
            <a:r>
              <a:rPr lang="en-AU" dirty="0" err="1">
                <a:latin typeface="+mn-lt"/>
              </a:rPr>
              <a:t>Geometría</a:t>
            </a:r>
            <a:r>
              <a:rPr lang="en-AU" dirty="0">
                <a:latin typeface="+mn-lt"/>
              </a:rPr>
              <a:t> </a:t>
            </a:r>
            <a:r>
              <a:rPr lang="en-AU" dirty="0" err="1">
                <a:latin typeface="+mn-lt"/>
              </a:rPr>
              <a:t>Epipolar</a:t>
            </a:r>
            <a:r>
              <a:rPr lang="en-CL">
                <a:latin typeface="+mn-lt"/>
              </a:rPr>
              <a:t> </a:t>
            </a:r>
            <a:endParaRPr lang="en-CL" dirty="0">
              <a:latin typeface="+mn-lt"/>
            </a:endParaRP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2062103"/>
          </a:xfrm>
          <a:prstGeom prst="rect">
            <a:avLst/>
          </a:prstGeom>
          <a:noFill/>
        </p:spPr>
        <p:txBody>
          <a:bodyPr wrap="square" rtlCol="0">
            <a:spAutoFit/>
          </a:bodyPr>
          <a:lstStyle/>
          <a:p>
            <a:r>
              <a:rPr lang="es-ES_tradnl" sz="3200" dirty="0"/>
              <a:t>A partir de los modelos de calibración obtenidos en el paso anterior, estime la matriz Fundamental y despliegue al menos tres líneas </a:t>
            </a:r>
            <a:r>
              <a:rPr lang="es-ES_tradnl" sz="3200" dirty="0" err="1"/>
              <a:t>epipolares</a:t>
            </a:r>
            <a:r>
              <a:rPr lang="es-ES_tradnl" sz="3200" dirty="0"/>
              <a:t> en la segunda imagen generadas a partir de tres puntos en la primera imagen.</a:t>
            </a:r>
          </a:p>
        </p:txBody>
      </p:sp>
    </p:spTree>
    <p:extLst>
      <p:ext uri="{BB962C8B-B14F-4D97-AF65-F5344CB8AC3E}">
        <p14:creationId xmlns:p14="http://schemas.microsoft.com/office/powerpoint/2010/main" val="1245025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BF9B6F7F-1B93-BD52-C562-4F942F5D4C24}"/>
              </a:ext>
            </a:extLst>
          </p:cNvPr>
          <p:cNvPicPr>
            <a:picLocks noChangeAspect="1"/>
          </p:cNvPicPr>
          <p:nvPr/>
        </p:nvPicPr>
        <p:blipFill>
          <a:blip r:embed="rId2"/>
          <a:stretch>
            <a:fillRect/>
          </a:stretch>
        </p:blipFill>
        <p:spPr>
          <a:xfrm>
            <a:off x="7475612" y="2480869"/>
            <a:ext cx="4495800" cy="2451100"/>
          </a:xfrm>
          <a:prstGeom prst="rect">
            <a:avLst/>
          </a:prstGeom>
        </p:spPr>
      </p:pic>
      <p:pic>
        <p:nvPicPr>
          <p:cNvPr id="4" name="Picture 3" descr="A picture containing indoor, living, wall, floor&#10;&#10;Description automatically generated">
            <a:extLst>
              <a:ext uri="{FF2B5EF4-FFF2-40B4-BE49-F238E27FC236}">
                <a16:creationId xmlns:a16="http://schemas.microsoft.com/office/drawing/2014/main" id="{FCFBF368-99D4-C713-D3E9-41FF17407C3C}"/>
              </a:ext>
            </a:extLst>
          </p:cNvPr>
          <p:cNvPicPr>
            <a:picLocks noChangeAspect="1"/>
          </p:cNvPicPr>
          <p:nvPr/>
        </p:nvPicPr>
        <p:blipFill>
          <a:blip r:embed="rId3"/>
          <a:stretch>
            <a:fillRect/>
          </a:stretch>
        </p:blipFill>
        <p:spPr>
          <a:xfrm>
            <a:off x="156755" y="2253346"/>
            <a:ext cx="4533900" cy="2501900"/>
          </a:xfrm>
          <a:prstGeom prst="rect">
            <a:avLst/>
          </a:prstGeom>
        </p:spPr>
      </p:pic>
      <p:sp>
        <p:nvSpPr>
          <p:cNvPr id="7" name="Sun 6">
            <a:extLst>
              <a:ext uri="{FF2B5EF4-FFF2-40B4-BE49-F238E27FC236}">
                <a16:creationId xmlns:a16="http://schemas.microsoft.com/office/drawing/2014/main" id="{F1614B34-BF95-D9DA-E88C-0F6F59403065}"/>
              </a:ext>
            </a:extLst>
          </p:cNvPr>
          <p:cNvSpPr/>
          <p:nvPr/>
        </p:nvSpPr>
        <p:spPr>
          <a:xfrm>
            <a:off x="183191" y="2694573"/>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4" name="Sun 13">
            <a:extLst>
              <a:ext uri="{FF2B5EF4-FFF2-40B4-BE49-F238E27FC236}">
                <a16:creationId xmlns:a16="http://schemas.microsoft.com/office/drawing/2014/main" id="{DFC45643-B079-D30E-ED30-A1ACD116B3B7}"/>
              </a:ext>
            </a:extLst>
          </p:cNvPr>
          <p:cNvSpPr/>
          <p:nvPr/>
        </p:nvSpPr>
        <p:spPr>
          <a:xfrm>
            <a:off x="2534379" y="3706418"/>
            <a:ext cx="438411" cy="388307"/>
          </a:xfrm>
          <a:prstGeom prst="su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Sun 14">
            <a:extLst>
              <a:ext uri="{FF2B5EF4-FFF2-40B4-BE49-F238E27FC236}">
                <a16:creationId xmlns:a16="http://schemas.microsoft.com/office/drawing/2014/main" id="{398C6707-13EF-0461-11C0-446B68C05DD7}"/>
              </a:ext>
            </a:extLst>
          </p:cNvPr>
          <p:cNvSpPr/>
          <p:nvPr/>
        </p:nvSpPr>
        <p:spPr>
          <a:xfrm>
            <a:off x="1692992" y="2765025"/>
            <a:ext cx="438411" cy="388307"/>
          </a:xfrm>
          <a:prstGeom prst="su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39" name="Straight Arrow Connector 38">
            <a:extLst>
              <a:ext uri="{FF2B5EF4-FFF2-40B4-BE49-F238E27FC236}">
                <a16:creationId xmlns:a16="http://schemas.microsoft.com/office/drawing/2014/main" id="{660B77C3-BEEA-FD33-3A5B-D424D9A8BCBE}"/>
              </a:ext>
            </a:extLst>
          </p:cNvPr>
          <p:cNvCxnSpPr>
            <a:cxnSpLocks/>
          </p:cNvCxnSpPr>
          <p:nvPr/>
        </p:nvCxnSpPr>
        <p:spPr>
          <a:xfrm>
            <a:off x="5049447" y="3693237"/>
            <a:ext cx="1804701" cy="0"/>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3F42A3-B406-9D25-5895-5E143F5DB40F}"/>
              </a:ext>
            </a:extLst>
          </p:cNvPr>
          <p:cNvSpPr txBox="1"/>
          <p:nvPr/>
        </p:nvSpPr>
        <p:spPr>
          <a:xfrm>
            <a:off x="5624924" y="2790493"/>
            <a:ext cx="441146" cy="584775"/>
          </a:xfrm>
          <a:prstGeom prst="rect">
            <a:avLst/>
          </a:prstGeom>
          <a:noFill/>
        </p:spPr>
        <p:txBody>
          <a:bodyPr wrap="none" rtlCol="0">
            <a:spAutoFit/>
          </a:bodyPr>
          <a:lstStyle/>
          <a:p>
            <a:r>
              <a:rPr lang="en-CL" sz="3200">
                <a:solidFill>
                  <a:schemeClr val="bg1"/>
                </a:solidFill>
              </a:rPr>
              <a:t>H</a:t>
            </a:r>
            <a:endParaRPr lang="en-CL" sz="3200" baseline="-25000" dirty="0">
              <a:solidFill>
                <a:schemeClr val="bg1"/>
              </a:solidFill>
            </a:endParaRPr>
          </a:p>
        </p:txBody>
      </p:sp>
      <p:cxnSp>
        <p:nvCxnSpPr>
          <p:cNvPr id="3" name="Straight Connector 2">
            <a:extLst>
              <a:ext uri="{FF2B5EF4-FFF2-40B4-BE49-F238E27FC236}">
                <a16:creationId xmlns:a16="http://schemas.microsoft.com/office/drawing/2014/main" id="{03FF26AB-27FC-ABBC-B833-8D343090A56C}"/>
              </a:ext>
            </a:extLst>
          </p:cNvPr>
          <p:cNvCxnSpPr/>
          <p:nvPr/>
        </p:nvCxnSpPr>
        <p:spPr>
          <a:xfrm>
            <a:off x="7290977" y="2959178"/>
            <a:ext cx="4808170" cy="13827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31096AE-1841-D4A4-1AC7-36265A862602}"/>
              </a:ext>
            </a:extLst>
          </p:cNvPr>
          <p:cNvCxnSpPr>
            <a:cxnSpLocks/>
          </p:cNvCxnSpPr>
          <p:nvPr/>
        </p:nvCxnSpPr>
        <p:spPr>
          <a:xfrm>
            <a:off x="7587703" y="2385918"/>
            <a:ext cx="4663844" cy="210836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AFA795-32CA-118F-DF3F-E1A7E51FA32D}"/>
              </a:ext>
            </a:extLst>
          </p:cNvPr>
          <p:cNvCxnSpPr>
            <a:cxnSpLocks/>
          </p:cNvCxnSpPr>
          <p:nvPr/>
        </p:nvCxnSpPr>
        <p:spPr>
          <a:xfrm>
            <a:off x="7230421" y="4196550"/>
            <a:ext cx="467494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050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a:latin typeface="+mn-lt"/>
              </a:rPr>
              <a:t>PASO </a:t>
            </a:r>
            <a:r>
              <a:rPr lang="en-AU" dirty="0">
                <a:latin typeface="+mn-lt"/>
              </a:rPr>
              <a:t>5</a:t>
            </a:r>
            <a:r>
              <a:rPr lang="en-CL">
                <a:latin typeface="+mn-lt"/>
              </a:rPr>
              <a:t>: </a:t>
            </a:r>
            <a:r>
              <a:rPr lang="en-CL" dirty="0">
                <a:latin typeface="+mn-lt"/>
              </a:rPr>
              <a:t>Creación de objeto virtual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1569660"/>
          </a:xfrm>
          <a:prstGeom prst="rect">
            <a:avLst/>
          </a:prstGeom>
          <a:noFill/>
        </p:spPr>
        <p:txBody>
          <a:bodyPr wrap="square" rtlCol="0">
            <a:spAutoFit/>
          </a:bodyPr>
          <a:lstStyle/>
          <a:p>
            <a:r>
              <a:rPr lang="en-CL" sz="3200" dirty="0"/>
              <a:t>Genere un </a:t>
            </a:r>
            <a:r>
              <a:rPr lang="en-CL" sz="3200"/>
              <a:t>modelo </a:t>
            </a:r>
            <a:r>
              <a:rPr lang="en-AU" sz="3200" dirty="0"/>
              <a:t>3D (</a:t>
            </a:r>
            <a:r>
              <a:rPr lang="en-AU" sz="3200" dirty="0" err="1"/>
              <a:t>por</a:t>
            </a:r>
            <a:r>
              <a:rPr lang="en-AU" sz="3200" dirty="0"/>
              <a:t> </a:t>
            </a:r>
            <a:r>
              <a:rPr lang="en-AU" sz="3200" dirty="0" err="1"/>
              <a:t>ejemplo</a:t>
            </a:r>
            <a:r>
              <a:rPr lang="en-AU" sz="3200" dirty="0"/>
              <a:t> </a:t>
            </a:r>
            <a:r>
              <a:rPr lang="en-AU" sz="3200" dirty="0" err="1"/>
              <a:t>una</a:t>
            </a:r>
            <a:r>
              <a:rPr lang="en-AU" sz="3200" dirty="0"/>
              <a:t> pelota de</a:t>
            </a:r>
            <a:r>
              <a:rPr lang="en-CL" sz="3200"/>
              <a:t> </a:t>
            </a:r>
            <a:r>
              <a:rPr lang="en-CL" sz="3200" dirty="0"/>
              <a:t>30 </a:t>
            </a:r>
            <a:r>
              <a:rPr lang="en-CL" sz="3200"/>
              <a:t>cm </a:t>
            </a:r>
            <a:r>
              <a:rPr lang="en-AU" sz="3200" dirty="0"/>
              <a:t>de </a:t>
            </a:r>
            <a:r>
              <a:rPr lang="en-AU" sz="3200" dirty="0" err="1"/>
              <a:t>diámetro</a:t>
            </a:r>
            <a:r>
              <a:rPr lang="en-CL" sz="3200"/>
              <a:t>) </a:t>
            </a:r>
            <a:r>
              <a:rPr lang="en-CL" sz="3200" dirty="0"/>
              <a:t>que pueda </a:t>
            </a:r>
            <a:r>
              <a:rPr lang="en-CL" sz="3200"/>
              <a:t>ubicarse en </a:t>
            </a:r>
            <a:r>
              <a:rPr lang="en-CL" sz="3200" dirty="0"/>
              <a:t>cualquier punto (X,Y,Z) de cada una de </a:t>
            </a:r>
            <a:r>
              <a:rPr lang="en-CL" sz="3200"/>
              <a:t>las </a:t>
            </a:r>
            <a:r>
              <a:rPr lang="en-AU" sz="3200" dirty="0"/>
              <a:t>dos</a:t>
            </a:r>
            <a:r>
              <a:rPr lang="en-CL" sz="3200"/>
              <a:t> imágenes</a:t>
            </a:r>
            <a:r>
              <a:rPr lang="en-AU" sz="3200" dirty="0"/>
              <a:t>.</a:t>
            </a:r>
            <a:endParaRPr lang="en-CL" sz="3200" dirty="0"/>
          </a:p>
        </p:txBody>
      </p:sp>
    </p:spTree>
    <p:extLst>
      <p:ext uri="{BB962C8B-B14F-4D97-AF65-F5344CB8AC3E}">
        <p14:creationId xmlns:p14="http://schemas.microsoft.com/office/powerpoint/2010/main" val="2752408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
        <p:nvSpPr>
          <p:cNvPr id="6" name="Sun 5">
            <a:extLst>
              <a:ext uri="{FF2B5EF4-FFF2-40B4-BE49-F238E27FC236}">
                <a16:creationId xmlns:a16="http://schemas.microsoft.com/office/drawing/2014/main" id="{2807D443-A320-D2E2-CECD-E7D2451713EA}"/>
              </a:ext>
            </a:extLst>
          </p:cNvPr>
          <p:cNvSpPr/>
          <p:nvPr/>
        </p:nvSpPr>
        <p:spPr>
          <a:xfrm>
            <a:off x="7105910" y="3840792"/>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14" name="Straight Arrow Connector 13">
            <a:extLst>
              <a:ext uri="{FF2B5EF4-FFF2-40B4-BE49-F238E27FC236}">
                <a16:creationId xmlns:a16="http://schemas.microsoft.com/office/drawing/2014/main" id="{D25A8E15-B579-D635-BFAB-FA133A5836CB}"/>
              </a:ext>
            </a:extLst>
          </p:cNvPr>
          <p:cNvCxnSpPr/>
          <p:nvPr/>
        </p:nvCxnSpPr>
        <p:spPr>
          <a:xfrm flipV="1">
            <a:off x="7296410" y="2163346"/>
            <a:ext cx="0" cy="1829846"/>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D578724-D50B-8E77-A9A7-E41E42FE8637}"/>
              </a:ext>
            </a:extLst>
          </p:cNvPr>
          <p:cNvCxnSpPr>
            <a:cxnSpLocks/>
          </p:cNvCxnSpPr>
          <p:nvPr/>
        </p:nvCxnSpPr>
        <p:spPr>
          <a:xfrm flipH="1">
            <a:off x="4762500" y="4047473"/>
            <a:ext cx="2533910" cy="578808"/>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B8E37272-9E3B-ACA4-D9DD-269FA0802D7E}"/>
              </a:ext>
            </a:extLst>
          </p:cNvPr>
          <p:cNvCxnSpPr>
            <a:cxnSpLocks/>
          </p:cNvCxnSpPr>
          <p:nvPr/>
        </p:nvCxnSpPr>
        <p:spPr>
          <a:xfrm>
            <a:off x="7325115" y="4034945"/>
            <a:ext cx="2771385" cy="423803"/>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15FC79A8-0665-14D1-881A-AB1DBEFC238A}"/>
              </a:ext>
            </a:extLst>
          </p:cNvPr>
          <p:cNvSpPr txBox="1"/>
          <p:nvPr/>
        </p:nvSpPr>
        <p:spPr>
          <a:xfrm>
            <a:off x="4292863" y="4333893"/>
            <a:ext cx="397866" cy="584775"/>
          </a:xfrm>
          <a:prstGeom prst="rect">
            <a:avLst/>
          </a:prstGeom>
          <a:solidFill>
            <a:schemeClr val="tx1"/>
          </a:solidFill>
        </p:spPr>
        <p:txBody>
          <a:bodyPr wrap="none" rtlCol="0">
            <a:spAutoFit/>
          </a:bodyPr>
          <a:lstStyle/>
          <a:p>
            <a:r>
              <a:rPr lang="en-CL" sz="3200" dirty="0">
                <a:solidFill>
                  <a:schemeClr val="bg1"/>
                </a:solidFill>
              </a:rPr>
              <a:t>X</a:t>
            </a:r>
            <a:endParaRPr lang="en-CL" sz="3200" baseline="-25000" dirty="0">
              <a:solidFill>
                <a:schemeClr val="bg1"/>
              </a:solidFill>
            </a:endParaRPr>
          </a:p>
        </p:txBody>
      </p:sp>
      <p:sp>
        <p:nvSpPr>
          <p:cNvPr id="22" name="TextBox 21">
            <a:extLst>
              <a:ext uri="{FF2B5EF4-FFF2-40B4-BE49-F238E27FC236}">
                <a16:creationId xmlns:a16="http://schemas.microsoft.com/office/drawing/2014/main" id="{CAE76417-9CAC-9CE0-2C46-0D0A3F5FC070}"/>
              </a:ext>
            </a:extLst>
          </p:cNvPr>
          <p:cNvSpPr txBox="1"/>
          <p:nvPr/>
        </p:nvSpPr>
        <p:spPr>
          <a:xfrm>
            <a:off x="10071363" y="4219593"/>
            <a:ext cx="397866" cy="584775"/>
          </a:xfrm>
          <a:prstGeom prst="rect">
            <a:avLst/>
          </a:prstGeom>
          <a:solidFill>
            <a:schemeClr val="tx1"/>
          </a:solidFill>
        </p:spPr>
        <p:txBody>
          <a:bodyPr wrap="none" rtlCol="0">
            <a:spAutoFit/>
          </a:bodyPr>
          <a:lstStyle/>
          <a:p>
            <a:r>
              <a:rPr lang="en-CL" sz="3200" dirty="0">
                <a:solidFill>
                  <a:schemeClr val="bg1"/>
                </a:solidFill>
              </a:rPr>
              <a:t>Y</a:t>
            </a:r>
            <a:endParaRPr lang="en-CL" sz="3200" baseline="-25000" dirty="0">
              <a:solidFill>
                <a:schemeClr val="bg1"/>
              </a:solidFill>
            </a:endParaRPr>
          </a:p>
        </p:txBody>
      </p:sp>
      <p:sp>
        <p:nvSpPr>
          <p:cNvPr id="2" name="TextBox 1">
            <a:extLst>
              <a:ext uri="{FF2B5EF4-FFF2-40B4-BE49-F238E27FC236}">
                <a16:creationId xmlns:a16="http://schemas.microsoft.com/office/drawing/2014/main" id="{B7ABACAD-6C0B-6E2D-62F4-2FDBB0577259}"/>
              </a:ext>
            </a:extLst>
          </p:cNvPr>
          <p:cNvSpPr txBox="1"/>
          <p:nvPr/>
        </p:nvSpPr>
        <p:spPr>
          <a:xfrm>
            <a:off x="7442463" y="2085993"/>
            <a:ext cx="377026" cy="584775"/>
          </a:xfrm>
          <a:prstGeom prst="rect">
            <a:avLst/>
          </a:prstGeom>
          <a:solidFill>
            <a:schemeClr val="tx1"/>
          </a:solidFill>
        </p:spPr>
        <p:txBody>
          <a:bodyPr wrap="none" rtlCol="0">
            <a:spAutoFit/>
          </a:bodyPr>
          <a:lstStyle/>
          <a:p>
            <a:r>
              <a:rPr lang="en-CL" sz="3200" dirty="0">
                <a:solidFill>
                  <a:schemeClr val="bg1"/>
                </a:solidFill>
              </a:rPr>
              <a:t>Z</a:t>
            </a:r>
            <a:endParaRPr lang="en-CL" sz="3200" baseline="-25000" dirty="0">
              <a:solidFill>
                <a:schemeClr val="bg1"/>
              </a:solidFill>
            </a:endParaRPr>
          </a:p>
        </p:txBody>
      </p:sp>
      <p:grpSp>
        <p:nvGrpSpPr>
          <p:cNvPr id="24" name="Group 23">
            <a:extLst>
              <a:ext uri="{FF2B5EF4-FFF2-40B4-BE49-F238E27FC236}">
                <a16:creationId xmlns:a16="http://schemas.microsoft.com/office/drawing/2014/main" id="{17643DF8-11D4-B0C5-F11B-F785BE1859F6}"/>
              </a:ext>
            </a:extLst>
          </p:cNvPr>
          <p:cNvGrpSpPr/>
          <p:nvPr/>
        </p:nvGrpSpPr>
        <p:grpSpPr>
          <a:xfrm>
            <a:off x="2595490" y="3121862"/>
            <a:ext cx="1095969" cy="1107237"/>
            <a:chOff x="3451836" y="2730500"/>
            <a:chExt cx="1310664" cy="1262692"/>
          </a:xfrm>
        </p:grpSpPr>
        <p:sp>
          <p:nvSpPr>
            <p:cNvPr id="3" name="Oval 2">
              <a:extLst>
                <a:ext uri="{FF2B5EF4-FFF2-40B4-BE49-F238E27FC236}">
                  <a16:creationId xmlns:a16="http://schemas.microsoft.com/office/drawing/2014/main" id="{4034C236-AFE8-A59A-3CEA-74831CAC961C}"/>
                </a:ext>
              </a:extLst>
            </p:cNvPr>
            <p:cNvSpPr/>
            <p:nvPr/>
          </p:nvSpPr>
          <p:spPr>
            <a:xfrm>
              <a:off x="3454400" y="2730500"/>
              <a:ext cx="1308100" cy="126269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Oval 14">
              <a:extLst>
                <a:ext uri="{FF2B5EF4-FFF2-40B4-BE49-F238E27FC236}">
                  <a16:creationId xmlns:a16="http://schemas.microsoft.com/office/drawing/2014/main" id="{FD3A07BA-9C4E-C3B2-FC37-B4B7046A17F5}"/>
                </a:ext>
              </a:extLst>
            </p:cNvPr>
            <p:cNvSpPr/>
            <p:nvPr/>
          </p:nvSpPr>
          <p:spPr>
            <a:xfrm>
              <a:off x="3657600" y="2730500"/>
              <a:ext cx="907790" cy="126269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Oval 16">
              <a:extLst>
                <a:ext uri="{FF2B5EF4-FFF2-40B4-BE49-F238E27FC236}">
                  <a16:creationId xmlns:a16="http://schemas.microsoft.com/office/drawing/2014/main" id="{495FBCF8-DD52-DF98-1164-959553F59933}"/>
                </a:ext>
              </a:extLst>
            </p:cNvPr>
            <p:cNvSpPr/>
            <p:nvPr/>
          </p:nvSpPr>
          <p:spPr>
            <a:xfrm>
              <a:off x="3860801" y="2730500"/>
              <a:ext cx="470162" cy="126269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9" name="Oval 18">
              <a:extLst>
                <a:ext uri="{FF2B5EF4-FFF2-40B4-BE49-F238E27FC236}">
                  <a16:creationId xmlns:a16="http://schemas.microsoft.com/office/drawing/2014/main" id="{38AA7BEF-AEDB-F952-0B30-F33182CA890B}"/>
                </a:ext>
              </a:extLst>
            </p:cNvPr>
            <p:cNvSpPr/>
            <p:nvPr/>
          </p:nvSpPr>
          <p:spPr>
            <a:xfrm rot="5400000">
              <a:off x="3644900" y="2717800"/>
              <a:ext cx="907790" cy="126269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Oval 19">
              <a:extLst>
                <a:ext uri="{FF2B5EF4-FFF2-40B4-BE49-F238E27FC236}">
                  <a16:creationId xmlns:a16="http://schemas.microsoft.com/office/drawing/2014/main" id="{8045EC06-CC3E-141C-D9D3-14B3812B8FDB}"/>
                </a:ext>
              </a:extLst>
            </p:cNvPr>
            <p:cNvSpPr/>
            <p:nvPr/>
          </p:nvSpPr>
          <p:spPr>
            <a:xfrm rot="5400000">
              <a:off x="3848101" y="2717800"/>
              <a:ext cx="470162" cy="126269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grpSp>
    </p:spTree>
    <p:extLst>
      <p:ext uri="{BB962C8B-B14F-4D97-AF65-F5344CB8AC3E}">
        <p14:creationId xmlns:p14="http://schemas.microsoft.com/office/powerpoint/2010/main" val="608910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
        <p:nvSpPr>
          <p:cNvPr id="6" name="Sun 5">
            <a:extLst>
              <a:ext uri="{FF2B5EF4-FFF2-40B4-BE49-F238E27FC236}">
                <a16:creationId xmlns:a16="http://schemas.microsoft.com/office/drawing/2014/main" id="{2807D443-A320-D2E2-CECD-E7D2451713EA}"/>
              </a:ext>
            </a:extLst>
          </p:cNvPr>
          <p:cNvSpPr/>
          <p:nvPr/>
        </p:nvSpPr>
        <p:spPr>
          <a:xfrm>
            <a:off x="7105910" y="3840792"/>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14" name="Straight Arrow Connector 13">
            <a:extLst>
              <a:ext uri="{FF2B5EF4-FFF2-40B4-BE49-F238E27FC236}">
                <a16:creationId xmlns:a16="http://schemas.microsoft.com/office/drawing/2014/main" id="{D25A8E15-B579-D635-BFAB-FA133A5836CB}"/>
              </a:ext>
            </a:extLst>
          </p:cNvPr>
          <p:cNvCxnSpPr/>
          <p:nvPr/>
        </p:nvCxnSpPr>
        <p:spPr>
          <a:xfrm flipV="1">
            <a:off x="7296410" y="2163346"/>
            <a:ext cx="0" cy="1829846"/>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D578724-D50B-8E77-A9A7-E41E42FE8637}"/>
              </a:ext>
            </a:extLst>
          </p:cNvPr>
          <p:cNvCxnSpPr>
            <a:cxnSpLocks/>
          </p:cNvCxnSpPr>
          <p:nvPr/>
        </p:nvCxnSpPr>
        <p:spPr>
          <a:xfrm flipH="1">
            <a:off x="4762500" y="4047473"/>
            <a:ext cx="2533910" cy="578808"/>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B8E37272-9E3B-ACA4-D9DD-269FA0802D7E}"/>
              </a:ext>
            </a:extLst>
          </p:cNvPr>
          <p:cNvCxnSpPr>
            <a:cxnSpLocks/>
          </p:cNvCxnSpPr>
          <p:nvPr/>
        </p:nvCxnSpPr>
        <p:spPr>
          <a:xfrm>
            <a:off x="7325115" y="4034945"/>
            <a:ext cx="2771385" cy="423803"/>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15FC79A8-0665-14D1-881A-AB1DBEFC238A}"/>
              </a:ext>
            </a:extLst>
          </p:cNvPr>
          <p:cNvSpPr txBox="1"/>
          <p:nvPr/>
        </p:nvSpPr>
        <p:spPr>
          <a:xfrm>
            <a:off x="4292863" y="4333893"/>
            <a:ext cx="397866" cy="584775"/>
          </a:xfrm>
          <a:prstGeom prst="rect">
            <a:avLst/>
          </a:prstGeom>
          <a:solidFill>
            <a:schemeClr val="tx1"/>
          </a:solidFill>
        </p:spPr>
        <p:txBody>
          <a:bodyPr wrap="none" rtlCol="0">
            <a:spAutoFit/>
          </a:bodyPr>
          <a:lstStyle/>
          <a:p>
            <a:r>
              <a:rPr lang="en-CL" sz="3200" dirty="0">
                <a:solidFill>
                  <a:schemeClr val="bg1"/>
                </a:solidFill>
              </a:rPr>
              <a:t>X</a:t>
            </a:r>
            <a:endParaRPr lang="en-CL" sz="3200" baseline="-25000" dirty="0">
              <a:solidFill>
                <a:schemeClr val="bg1"/>
              </a:solidFill>
            </a:endParaRPr>
          </a:p>
        </p:txBody>
      </p:sp>
      <p:sp>
        <p:nvSpPr>
          <p:cNvPr id="22" name="TextBox 21">
            <a:extLst>
              <a:ext uri="{FF2B5EF4-FFF2-40B4-BE49-F238E27FC236}">
                <a16:creationId xmlns:a16="http://schemas.microsoft.com/office/drawing/2014/main" id="{CAE76417-9CAC-9CE0-2C46-0D0A3F5FC070}"/>
              </a:ext>
            </a:extLst>
          </p:cNvPr>
          <p:cNvSpPr txBox="1"/>
          <p:nvPr/>
        </p:nvSpPr>
        <p:spPr>
          <a:xfrm>
            <a:off x="10071363" y="4219593"/>
            <a:ext cx="397866" cy="584775"/>
          </a:xfrm>
          <a:prstGeom prst="rect">
            <a:avLst/>
          </a:prstGeom>
          <a:solidFill>
            <a:schemeClr val="tx1"/>
          </a:solidFill>
        </p:spPr>
        <p:txBody>
          <a:bodyPr wrap="none" rtlCol="0">
            <a:spAutoFit/>
          </a:bodyPr>
          <a:lstStyle/>
          <a:p>
            <a:r>
              <a:rPr lang="en-CL" sz="3200" dirty="0">
                <a:solidFill>
                  <a:schemeClr val="bg1"/>
                </a:solidFill>
              </a:rPr>
              <a:t>Y</a:t>
            </a:r>
            <a:endParaRPr lang="en-CL" sz="3200" baseline="-25000" dirty="0">
              <a:solidFill>
                <a:schemeClr val="bg1"/>
              </a:solidFill>
            </a:endParaRPr>
          </a:p>
        </p:txBody>
      </p:sp>
      <p:sp>
        <p:nvSpPr>
          <p:cNvPr id="2" name="TextBox 1">
            <a:extLst>
              <a:ext uri="{FF2B5EF4-FFF2-40B4-BE49-F238E27FC236}">
                <a16:creationId xmlns:a16="http://schemas.microsoft.com/office/drawing/2014/main" id="{B7ABACAD-6C0B-6E2D-62F4-2FDBB0577259}"/>
              </a:ext>
            </a:extLst>
          </p:cNvPr>
          <p:cNvSpPr txBox="1"/>
          <p:nvPr/>
        </p:nvSpPr>
        <p:spPr>
          <a:xfrm>
            <a:off x="7442463" y="2085993"/>
            <a:ext cx="377026" cy="584775"/>
          </a:xfrm>
          <a:prstGeom prst="rect">
            <a:avLst/>
          </a:prstGeom>
          <a:solidFill>
            <a:schemeClr val="tx1"/>
          </a:solidFill>
        </p:spPr>
        <p:txBody>
          <a:bodyPr wrap="none" rtlCol="0">
            <a:spAutoFit/>
          </a:bodyPr>
          <a:lstStyle/>
          <a:p>
            <a:r>
              <a:rPr lang="en-CL" sz="3200" dirty="0">
                <a:solidFill>
                  <a:schemeClr val="bg1"/>
                </a:solidFill>
              </a:rPr>
              <a:t>Z</a:t>
            </a:r>
            <a:endParaRPr lang="en-CL" sz="3200" baseline="-25000" dirty="0">
              <a:solidFill>
                <a:schemeClr val="bg1"/>
              </a:solidFill>
            </a:endParaRPr>
          </a:p>
        </p:txBody>
      </p:sp>
      <p:grpSp>
        <p:nvGrpSpPr>
          <p:cNvPr id="24" name="Group 23">
            <a:extLst>
              <a:ext uri="{FF2B5EF4-FFF2-40B4-BE49-F238E27FC236}">
                <a16:creationId xmlns:a16="http://schemas.microsoft.com/office/drawing/2014/main" id="{17643DF8-11D4-B0C5-F11B-F785BE1859F6}"/>
              </a:ext>
            </a:extLst>
          </p:cNvPr>
          <p:cNvGrpSpPr/>
          <p:nvPr/>
        </p:nvGrpSpPr>
        <p:grpSpPr>
          <a:xfrm>
            <a:off x="7544322" y="3023470"/>
            <a:ext cx="545578" cy="471702"/>
            <a:chOff x="3451836" y="2730500"/>
            <a:chExt cx="1310664" cy="1262692"/>
          </a:xfrm>
        </p:grpSpPr>
        <p:sp>
          <p:nvSpPr>
            <p:cNvPr id="3" name="Oval 2">
              <a:extLst>
                <a:ext uri="{FF2B5EF4-FFF2-40B4-BE49-F238E27FC236}">
                  <a16:creationId xmlns:a16="http://schemas.microsoft.com/office/drawing/2014/main" id="{4034C236-AFE8-A59A-3CEA-74831CAC961C}"/>
                </a:ext>
              </a:extLst>
            </p:cNvPr>
            <p:cNvSpPr/>
            <p:nvPr/>
          </p:nvSpPr>
          <p:spPr>
            <a:xfrm>
              <a:off x="3454400" y="2730500"/>
              <a:ext cx="1308100" cy="126269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Oval 14">
              <a:extLst>
                <a:ext uri="{FF2B5EF4-FFF2-40B4-BE49-F238E27FC236}">
                  <a16:creationId xmlns:a16="http://schemas.microsoft.com/office/drawing/2014/main" id="{FD3A07BA-9C4E-C3B2-FC37-B4B7046A17F5}"/>
                </a:ext>
              </a:extLst>
            </p:cNvPr>
            <p:cNvSpPr/>
            <p:nvPr/>
          </p:nvSpPr>
          <p:spPr>
            <a:xfrm>
              <a:off x="3657600" y="2730500"/>
              <a:ext cx="907790" cy="126269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Oval 16">
              <a:extLst>
                <a:ext uri="{FF2B5EF4-FFF2-40B4-BE49-F238E27FC236}">
                  <a16:creationId xmlns:a16="http://schemas.microsoft.com/office/drawing/2014/main" id="{495FBCF8-DD52-DF98-1164-959553F59933}"/>
                </a:ext>
              </a:extLst>
            </p:cNvPr>
            <p:cNvSpPr/>
            <p:nvPr/>
          </p:nvSpPr>
          <p:spPr>
            <a:xfrm>
              <a:off x="3860801" y="2730500"/>
              <a:ext cx="470162" cy="126269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dirty="0"/>
            </a:p>
          </p:txBody>
        </p:sp>
        <p:sp>
          <p:nvSpPr>
            <p:cNvPr id="19" name="Oval 18">
              <a:extLst>
                <a:ext uri="{FF2B5EF4-FFF2-40B4-BE49-F238E27FC236}">
                  <a16:creationId xmlns:a16="http://schemas.microsoft.com/office/drawing/2014/main" id="{38AA7BEF-AEDB-F952-0B30-F33182CA890B}"/>
                </a:ext>
              </a:extLst>
            </p:cNvPr>
            <p:cNvSpPr/>
            <p:nvPr/>
          </p:nvSpPr>
          <p:spPr>
            <a:xfrm rot="5400000">
              <a:off x="3644900" y="2717800"/>
              <a:ext cx="907790" cy="126269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Oval 19">
              <a:extLst>
                <a:ext uri="{FF2B5EF4-FFF2-40B4-BE49-F238E27FC236}">
                  <a16:creationId xmlns:a16="http://schemas.microsoft.com/office/drawing/2014/main" id="{8045EC06-CC3E-141C-D9D3-14B3812B8FDB}"/>
                </a:ext>
              </a:extLst>
            </p:cNvPr>
            <p:cNvSpPr/>
            <p:nvPr/>
          </p:nvSpPr>
          <p:spPr>
            <a:xfrm rot="5400000">
              <a:off x="3848101" y="2717800"/>
              <a:ext cx="470162" cy="126269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grpSp>
    </p:spTree>
    <p:extLst>
      <p:ext uri="{BB962C8B-B14F-4D97-AF65-F5344CB8AC3E}">
        <p14:creationId xmlns:p14="http://schemas.microsoft.com/office/powerpoint/2010/main" val="2054963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s-ES_tradnl" dirty="0">
                <a:latin typeface="+mn-lt"/>
              </a:rPr>
              <a:t>PASO 6: Generación de video de 1 a 2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3539430"/>
          </a:xfrm>
          <a:prstGeom prst="rect">
            <a:avLst/>
          </a:prstGeom>
          <a:noFill/>
        </p:spPr>
        <p:txBody>
          <a:bodyPr wrap="square" rtlCol="0">
            <a:spAutoFit/>
          </a:bodyPr>
          <a:lstStyle/>
          <a:p>
            <a:r>
              <a:rPr lang="es-ES_tradnl" sz="3200" dirty="0"/>
              <a:t>Usando las homografías del paso 2 genere un video de 5 segundos que muestre continuidad entre la imagen 1 y la imagen 2. Es decir si el video tiene N </a:t>
            </a:r>
            <a:r>
              <a:rPr lang="es-ES_tradnl" sz="3200" dirty="0" err="1"/>
              <a:t>frames</a:t>
            </a:r>
            <a:r>
              <a:rPr lang="es-ES_tradnl" sz="3200" dirty="0"/>
              <a:t>, el </a:t>
            </a:r>
            <a:r>
              <a:rPr lang="es-ES_tradnl" sz="3200" dirty="0" err="1"/>
              <a:t>frame</a:t>
            </a:r>
            <a:r>
              <a:rPr lang="es-ES_tradnl" sz="3200" dirty="0"/>
              <a:t> 1 es la imagen 1 y el </a:t>
            </a:r>
            <a:r>
              <a:rPr lang="es-ES_tradnl" sz="3200" dirty="0" err="1"/>
              <a:t>frame</a:t>
            </a:r>
            <a:r>
              <a:rPr lang="es-ES_tradnl" sz="3200" dirty="0"/>
              <a:t> N es la imagen 2. Se debe estimar todos los </a:t>
            </a:r>
            <a:r>
              <a:rPr lang="es-ES_tradnl" sz="3200" dirty="0" err="1"/>
              <a:t>frames</a:t>
            </a:r>
            <a:r>
              <a:rPr lang="es-ES_tradnl" sz="3200" dirty="0"/>
              <a:t> intermedios. Esto debería verse de manera que uno crea que la toma fue generada por una cámara de video en movimiento.</a:t>
            </a:r>
          </a:p>
        </p:txBody>
      </p:sp>
    </p:spTree>
    <p:extLst>
      <p:ext uri="{BB962C8B-B14F-4D97-AF65-F5344CB8AC3E}">
        <p14:creationId xmlns:p14="http://schemas.microsoft.com/office/powerpoint/2010/main" val="834809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2F8C2ED-34BB-DBBF-9F9F-5C4AC1E8FB55}"/>
              </a:ext>
            </a:extLst>
          </p:cNvPr>
          <p:cNvGrpSpPr/>
          <p:nvPr/>
        </p:nvGrpSpPr>
        <p:grpSpPr>
          <a:xfrm>
            <a:off x="997373" y="339828"/>
            <a:ext cx="5624412" cy="2501900"/>
            <a:chOff x="997373" y="339828"/>
            <a:chExt cx="5624412" cy="2501900"/>
          </a:xfrm>
        </p:grpSpPr>
        <p:pic>
          <p:nvPicPr>
            <p:cNvPr id="4" name="Picture 3" descr="A picture containing indoor, living, wall, floor&#10;&#10;Description automatically generated">
              <a:extLst>
                <a:ext uri="{FF2B5EF4-FFF2-40B4-BE49-F238E27FC236}">
                  <a16:creationId xmlns:a16="http://schemas.microsoft.com/office/drawing/2014/main" id="{FCFBF368-99D4-C713-D3E9-41FF17407C3C}"/>
                </a:ext>
              </a:extLst>
            </p:cNvPr>
            <p:cNvPicPr>
              <a:picLocks noChangeAspect="1"/>
            </p:cNvPicPr>
            <p:nvPr/>
          </p:nvPicPr>
          <p:blipFill>
            <a:blip r:embed="rId2"/>
            <a:stretch>
              <a:fillRect/>
            </a:stretch>
          </p:blipFill>
          <p:spPr>
            <a:xfrm>
              <a:off x="997373" y="339828"/>
              <a:ext cx="4533900" cy="2501900"/>
            </a:xfrm>
            <a:prstGeom prst="rect">
              <a:avLst/>
            </a:prstGeom>
          </p:spPr>
        </p:pic>
        <p:sp>
          <p:nvSpPr>
            <p:cNvPr id="2" name="TextBox 1">
              <a:extLst>
                <a:ext uri="{FF2B5EF4-FFF2-40B4-BE49-F238E27FC236}">
                  <a16:creationId xmlns:a16="http://schemas.microsoft.com/office/drawing/2014/main" id="{E29CC7E1-19CD-905A-5B6F-1E84303354C0}"/>
                </a:ext>
              </a:extLst>
            </p:cNvPr>
            <p:cNvSpPr txBox="1"/>
            <p:nvPr/>
          </p:nvSpPr>
          <p:spPr>
            <a:xfrm>
              <a:off x="5570215" y="366753"/>
              <a:ext cx="1051570" cy="369332"/>
            </a:xfrm>
            <a:prstGeom prst="rect">
              <a:avLst/>
            </a:prstGeom>
            <a:noFill/>
          </p:spPr>
          <p:txBody>
            <a:bodyPr wrap="none" rtlCol="0">
              <a:spAutoFit/>
            </a:bodyPr>
            <a:lstStyle/>
            <a:p>
              <a:r>
                <a:rPr lang="es-ES_tradnl" dirty="0">
                  <a:solidFill>
                    <a:schemeClr val="bg1"/>
                  </a:solidFill>
                </a:rPr>
                <a:t>Imagen 1</a:t>
              </a:r>
            </a:p>
          </p:txBody>
        </p:sp>
      </p:grpSp>
      <p:grpSp>
        <p:nvGrpSpPr>
          <p:cNvPr id="9" name="Group 8">
            <a:extLst>
              <a:ext uri="{FF2B5EF4-FFF2-40B4-BE49-F238E27FC236}">
                <a16:creationId xmlns:a16="http://schemas.microsoft.com/office/drawing/2014/main" id="{2F09D3BA-51EB-07EE-7A89-34FC9CB28451}"/>
              </a:ext>
            </a:extLst>
          </p:cNvPr>
          <p:cNvGrpSpPr/>
          <p:nvPr/>
        </p:nvGrpSpPr>
        <p:grpSpPr>
          <a:xfrm>
            <a:off x="3166611" y="1501673"/>
            <a:ext cx="6559628" cy="2514600"/>
            <a:chOff x="3166611" y="1501673"/>
            <a:chExt cx="6559628" cy="2514600"/>
          </a:xfrm>
        </p:grpSpPr>
        <p:pic>
          <p:nvPicPr>
            <p:cNvPr id="5" name="Picture 4">
              <a:extLst>
                <a:ext uri="{FF2B5EF4-FFF2-40B4-BE49-F238E27FC236}">
                  <a16:creationId xmlns:a16="http://schemas.microsoft.com/office/drawing/2014/main" id="{8703304C-44C7-D080-BB1E-19F2DBEC6562}"/>
                </a:ext>
              </a:extLst>
            </p:cNvPr>
            <p:cNvPicPr>
              <a:picLocks noChangeAspect="1"/>
            </p:cNvPicPr>
            <p:nvPr/>
          </p:nvPicPr>
          <p:blipFill>
            <a:blip r:embed="rId3"/>
            <a:stretch>
              <a:fillRect/>
            </a:stretch>
          </p:blipFill>
          <p:spPr>
            <a:xfrm>
              <a:off x="3166611" y="1501673"/>
              <a:ext cx="4508500" cy="2514600"/>
            </a:xfrm>
            <a:prstGeom prst="rect">
              <a:avLst/>
            </a:prstGeom>
          </p:spPr>
        </p:pic>
        <p:sp>
          <p:nvSpPr>
            <p:cNvPr id="8" name="TextBox 7">
              <a:extLst>
                <a:ext uri="{FF2B5EF4-FFF2-40B4-BE49-F238E27FC236}">
                  <a16:creationId xmlns:a16="http://schemas.microsoft.com/office/drawing/2014/main" id="{D355B29E-4D7D-9A54-9840-32F179797763}"/>
                </a:ext>
              </a:extLst>
            </p:cNvPr>
            <p:cNvSpPr txBox="1"/>
            <p:nvPr/>
          </p:nvSpPr>
          <p:spPr>
            <a:xfrm>
              <a:off x="7615084" y="1593453"/>
              <a:ext cx="2111155" cy="646331"/>
            </a:xfrm>
            <a:prstGeom prst="rect">
              <a:avLst/>
            </a:prstGeom>
            <a:noFill/>
          </p:spPr>
          <p:txBody>
            <a:bodyPr wrap="none" rtlCol="0">
              <a:spAutoFit/>
            </a:bodyPr>
            <a:lstStyle/>
            <a:p>
              <a:r>
                <a:rPr lang="es-ES_tradnl" dirty="0">
                  <a:solidFill>
                    <a:schemeClr val="bg1"/>
                  </a:solidFill>
                </a:rPr>
                <a:t>Una de las imágenes</a:t>
              </a:r>
            </a:p>
            <a:p>
              <a:r>
                <a:rPr lang="es-ES_tradnl" dirty="0">
                  <a:solidFill>
                    <a:schemeClr val="bg1"/>
                  </a:solidFill>
                </a:rPr>
                <a:t>inventadas</a:t>
              </a:r>
            </a:p>
          </p:txBody>
        </p:sp>
      </p:grpSp>
      <p:grpSp>
        <p:nvGrpSpPr>
          <p:cNvPr id="7" name="Group 6">
            <a:extLst>
              <a:ext uri="{FF2B5EF4-FFF2-40B4-BE49-F238E27FC236}">
                <a16:creationId xmlns:a16="http://schemas.microsoft.com/office/drawing/2014/main" id="{66D2B644-66C7-B2D0-8DAF-7207C2F49EA9}"/>
              </a:ext>
            </a:extLst>
          </p:cNvPr>
          <p:cNvGrpSpPr/>
          <p:nvPr/>
        </p:nvGrpSpPr>
        <p:grpSpPr>
          <a:xfrm>
            <a:off x="5162397" y="2855468"/>
            <a:ext cx="5547370" cy="2451100"/>
            <a:chOff x="5162397" y="2855468"/>
            <a:chExt cx="5547370" cy="2451100"/>
          </a:xfrm>
        </p:grpSpPr>
        <p:pic>
          <p:nvPicPr>
            <p:cNvPr id="37" name="Picture 36">
              <a:extLst>
                <a:ext uri="{FF2B5EF4-FFF2-40B4-BE49-F238E27FC236}">
                  <a16:creationId xmlns:a16="http://schemas.microsoft.com/office/drawing/2014/main" id="{BF9B6F7F-1B93-BD52-C562-4F942F5D4C24}"/>
                </a:ext>
              </a:extLst>
            </p:cNvPr>
            <p:cNvPicPr>
              <a:picLocks noChangeAspect="1"/>
            </p:cNvPicPr>
            <p:nvPr/>
          </p:nvPicPr>
          <p:blipFill>
            <a:blip r:embed="rId4"/>
            <a:stretch>
              <a:fillRect/>
            </a:stretch>
          </p:blipFill>
          <p:spPr>
            <a:xfrm>
              <a:off x="5162397" y="2855468"/>
              <a:ext cx="4495800" cy="2451100"/>
            </a:xfrm>
            <a:prstGeom prst="rect">
              <a:avLst/>
            </a:prstGeom>
          </p:spPr>
        </p:pic>
        <p:sp>
          <p:nvSpPr>
            <p:cNvPr id="3" name="TextBox 2">
              <a:extLst>
                <a:ext uri="{FF2B5EF4-FFF2-40B4-BE49-F238E27FC236}">
                  <a16:creationId xmlns:a16="http://schemas.microsoft.com/office/drawing/2014/main" id="{32194552-DD99-9ADF-86BE-FA6B44D61C71}"/>
                </a:ext>
              </a:extLst>
            </p:cNvPr>
            <p:cNvSpPr txBox="1"/>
            <p:nvPr/>
          </p:nvSpPr>
          <p:spPr>
            <a:xfrm>
              <a:off x="9658197" y="2909148"/>
              <a:ext cx="1051570" cy="369332"/>
            </a:xfrm>
            <a:prstGeom prst="rect">
              <a:avLst/>
            </a:prstGeom>
            <a:noFill/>
          </p:spPr>
          <p:txBody>
            <a:bodyPr wrap="none" rtlCol="0">
              <a:spAutoFit/>
            </a:bodyPr>
            <a:lstStyle/>
            <a:p>
              <a:r>
                <a:rPr lang="es-ES_tradnl" dirty="0">
                  <a:solidFill>
                    <a:schemeClr val="bg1"/>
                  </a:solidFill>
                </a:rPr>
                <a:t>Imagen 2</a:t>
              </a:r>
            </a:p>
          </p:txBody>
        </p:sp>
      </p:grpSp>
      <p:grpSp>
        <p:nvGrpSpPr>
          <p:cNvPr id="16" name="Group 15">
            <a:extLst>
              <a:ext uri="{FF2B5EF4-FFF2-40B4-BE49-F238E27FC236}">
                <a16:creationId xmlns:a16="http://schemas.microsoft.com/office/drawing/2014/main" id="{44517DF4-629D-DC4C-332A-5CF8F84750F0}"/>
              </a:ext>
            </a:extLst>
          </p:cNvPr>
          <p:cNvGrpSpPr/>
          <p:nvPr/>
        </p:nvGrpSpPr>
        <p:grpSpPr>
          <a:xfrm>
            <a:off x="1517862" y="3429000"/>
            <a:ext cx="2393738" cy="1337733"/>
            <a:chOff x="1517862" y="3429000"/>
            <a:chExt cx="2393738" cy="1337733"/>
          </a:xfrm>
        </p:grpSpPr>
        <p:cxnSp>
          <p:nvCxnSpPr>
            <p:cNvPr id="11" name="Straight Arrow Connector 10">
              <a:extLst>
                <a:ext uri="{FF2B5EF4-FFF2-40B4-BE49-F238E27FC236}">
                  <a16:creationId xmlns:a16="http://schemas.microsoft.com/office/drawing/2014/main" id="{CFCC1666-5F73-1FFB-1A22-B0C4D678C633}"/>
                </a:ext>
              </a:extLst>
            </p:cNvPr>
            <p:cNvCxnSpPr>
              <a:cxnSpLocks/>
            </p:cNvCxnSpPr>
            <p:nvPr/>
          </p:nvCxnSpPr>
          <p:spPr>
            <a:xfrm>
              <a:off x="1517862" y="3429000"/>
              <a:ext cx="2393738" cy="133773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1F0FC32-EE24-87EE-5D33-402CF778C835}"/>
                </a:ext>
              </a:extLst>
            </p:cNvPr>
            <p:cNvSpPr txBox="1"/>
            <p:nvPr/>
          </p:nvSpPr>
          <p:spPr>
            <a:xfrm rot="1739732">
              <a:off x="1789328" y="4202153"/>
              <a:ext cx="1487805" cy="369332"/>
            </a:xfrm>
            <a:prstGeom prst="rect">
              <a:avLst/>
            </a:prstGeom>
            <a:noFill/>
          </p:spPr>
          <p:txBody>
            <a:bodyPr wrap="square" rtlCol="0">
              <a:spAutoFit/>
            </a:bodyPr>
            <a:lstStyle/>
            <a:p>
              <a:pPr algn="ctr"/>
              <a:r>
                <a:rPr lang="es-ES_tradnl" dirty="0">
                  <a:solidFill>
                    <a:schemeClr val="bg1"/>
                  </a:solidFill>
                </a:rPr>
                <a:t>N </a:t>
              </a:r>
              <a:r>
                <a:rPr lang="es-ES_tradnl" dirty="0" err="1">
                  <a:solidFill>
                    <a:schemeClr val="bg1"/>
                  </a:solidFill>
                </a:rPr>
                <a:t>frames</a:t>
              </a:r>
              <a:endParaRPr lang="es-ES_tradnl" dirty="0">
                <a:solidFill>
                  <a:schemeClr val="bg1"/>
                </a:solidFill>
              </a:endParaRPr>
            </a:p>
          </p:txBody>
        </p:sp>
      </p:grpSp>
      <p:grpSp>
        <p:nvGrpSpPr>
          <p:cNvPr id="17" name="Group 16">
            <a:extLst>
              <a:ext uri="{FF2B5EF4-FFF2-40B4-BE49-F238E27FC236}">
                <a16:creationId xmlns:a16="http://schemas.microsoft.com/office/drawing/2014/main" id="{2D08DA6E-48DD-5883-E153-0ACA1663E210}"/>
              </a:ext>
            </a:extLst>
          </p:cNvPr>
          <p:cNvGrpSpPr/>
          <p:nvPr/>
        </p:nvGrpSpPr>
        <p:grpSpPr>
          <a:xfrm>
            <a:off x="460655" y="4774721"/>
            <a:ext cx="3087925" cy="1404940"/>
            <a:chOff x="460655" y="4774721"/>
            <a:chExt cx="3087925" cy="1404940"/>
          </a:xfrm>
        </p:grpSpPr>
        <p:sp>
          <p:nvSpPr>
            <p:cNvPr id="14" name="Left Brace 13">
              <a:extLst>
                <a:ext uri="{FF2B5EF4-FFF2-40B4-BE49-F238E27FC236}">
                  <a16:creationId xmlns:a16="http://schemas.microsoft.com/office/drawing/2014/main" id="{089F71D2-32A6-0740-3A25-B2A2A72FC5FE}"/>
                </a:ext>
              </a:extLst>
            </p:cNvPr>
            <p:cNvSpPr/>
            <p:nvPr/>
          </p:nvSpPr>
          <p:spPr>
            <a:xfrm rot="18108792">
              <a:off x="1720027" y="3515349"/>
              <a:ext cx="569181" cy="308792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15" name="TextBox 14">
              <a:extLst>
                <a:ext uri="{FF2B5EF4-FFF2-40B4-BE49-F238E27FC236}">
                  <a16:creationId xmlns:a16="http://schemas.microsoft.com/office/drawing/2014/main" id="{03C405E4-7DF9-C7BB-75A9-48381294D02A}"/>
                </a:ext>
              </a:extLst>
            </p:cNvPr>
            <p:cNvSpPr txBox="1"/>
            <p:nvPr/>
          </p:nvSpPr>
          <p:spPr>
            <a:xfrm>
              <a:off x="1210194" y="5533330"/>
              <a:ext cx="1245854" cy="646331"/>
            </a:xfrm>
            <a:prstGeom prst="rect">
              <a:avLst/>
            </a:prstGeom>
            <a:noFill/>
          </p:spPr>
          <p:txBody>
            <a:bodyPr wrap="none" rtlCol="0">
              <a:spAutoFit/>
            </a:bodyPr>
            <a:lstStyle/>
            <a:p>
              <a:pPr algn="ctr"/>
              <a:r>
                <a:rPr lang="es-ES_tradnl" dirty="0">
                  <a:solidFill>
                    <a:schemeClr val="bg1"/>
                  </a:solidFill>
                </a:rPr>
                <a:t>Video de </a:t>
              </a:r>
            </a:p>
            <a:p>
              <a:pPr algn="ctr"/>
              <a:r>
                <a:rPr lang="es-ES_tradnl" dirty="0">
                  <a:solidFill>
                    <a:schemeClr val="bg1"/>
                  </a:solidFill>
                </a:rPr>
                <a:t>5 segundos</a:t>
              </a:r>
            </a:p>
          </p:txBody>
        </p:sp>
      </p:grpSp>
    </p:spTree>
    <p:extLst>
      <p:ext uri="{BB962C8B-B14F-4D97-AF65-F5344CB8AC3E}">
        <p14:creationId xmlns:p14="http://schemas.microsoft.com/office/powerpoint/2010/main" val="247223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s-ES_tradnl" dirty="0">
                <a:latin typeface="+mn-lt"/>
              </a:rPr>
              <a:t>PASO 7: Proyección de una foto en el rectángulo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1569660"/>
          </a:xfrm>
          <a:prstGeom prst="rect">
            <a:avLst/>
          </a:prstGeom>
          <a:noFill/>
        </p:spPr>
        <p:txBody>
          <a:bodyPr wrap="square" rtlCol="0">
            <a:spAutoFit/>
          </a:bodyPr>
          <a:lstStyle/>
          <a:p>
            <a:r>
              <a:rPr lang="es-ES_tradnl" sz="3200" dirty="0"/>
              <a:t>Usando homografías escoja una fotografía cualquiera y proyéctela en el rectángulo de cada una de las dos imágenes. </a:t>
            </a:r>
          </a:p>
        </p:txBody>
      </p:sp>
    </p:spTree>
    <p:extLst>
      <p:ext uri="{BB962C8B-B14F-4D97-AF65-F5344CB8AC3E}">
        <p14:creationId xmlns:p14="http://schemas.microsoft.com/office/powerpoint/2010/main" val="712644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person riding a bicycle down a street&#10;&#10;Description automatically generated with medium confidence">
            <a:extLst>
              <a:ext uri="{FF2B5EF4-FFF2-40B4-BE49-F238E27FC236}">
                <a16:creationId xmlns:a16="http://schemas.microsoft.com/office/drawing/2014/main" id="{576CCF0A-1301-C3B1-0E49-78006858D641}"/>
              </a:ext>
            </a:extLst>
          </p:cNvPr>
          <p:cNvPicPr>
            <a:picLocks noChangeAspect="1"/>
          </p:cNvPicPr>
          <p:nvPr/>
        </p:nvPicPr>
        <p:blipFill>
          <a:blip r:embed="rId2"/>
          <a:stretch>
            <a:fillRect/>
          </a:stretch>
        </p:blipFill>
        <p:spPr>
          <a:xfrm>
            <a:off x="2476500" y="1155700"/>
            <a:ext cx="7680904" cy="4940300"/>
          </a:xfrm>
          <a:prstGeom prst="rect">
            <a:avLst/>
          </a:prstGeom>
        </p:spPr>
      </p:pic>
      <p:sp>
        <p:nvSpPr>
          <p:cNvPr id="2" name="TextBox 1">
            <a:extLst>
              <a:ext uri="{FF2B5EF4-FFF2-40B4-BE49-F238E27FC236}">
                <a16:creationId xmlns:a16="http://schemas.microsoft.com/office/drawing/2014/main" id="{B46831C4-1E0E-15A8-639D-17907CD756B0}"/>
              </a:ext>
            </a:extLst>
          </p:cNvPr>
          <p:cNvSpPr txBox="1"/>
          <p:nvPr/>
        </p:nvSpPr>
        <p:spPr>
          <a:xfrm>
            <a:off x="2382800" y="668762"/>
            <a:ext cx="2167388" cy="369332"/>
          </a:xfrm>
          <a:prstGeom prst="rect">
            <a:avLst/>
          </a:prstGeom>
          <a:noFill/>
        </p:spPr>
        <p:txBody>
          <a:bodyPr wrap="none" rtlCol="0">
            <a:spAutoFit/>
          </a:bodyPr>
          <a:lstStyle/>
          <a:p>
            <a:r>
              <a:rPr lang="es-ES_tradnl" dirty="0">
                <a:solidFill>
                  <a:schemeClr val="bg1"/>
                </a:solidFill>
              </a:rPr>
              <a:t>Fotografía cualquiera</a:t>
            </a:r>
          </a:p>
        </p:txBody>
      </p:sp>
    </p:spTree>
    <p:extLst>
      <p:ext uri="{BB962C8B-B14F-4D97-AF65-F5344CB8AC3E}">
        <p14:creationId xmlns:p14="http://schemas.microsoft.com/office/powerpoint/2010/main" val="837930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pic>
        <p:nvPicPr>
          <p:cNvPr id="7" name="Picture 6" descr="A person riding a bicycle down a street&#10;&#10;Description automatically generated with medium confidence">
            <a:extLst>
              <a:ext uri="{FF2B5EF4-FFF2-40B4-BE49-F238E27FC236}">
                <a16:creationId xmlns:a16="http://schemas.microsoft.com/office/drawing/2014/main" id="{576CCF0A-1301-C3B1-0E49-78006858D641}"/>
              </a:ext>
            </a:extLst>
          </p:cNvPr>
          <p:cNvPicPr>
            <a:picLocks noChangeAspect="1"/>
          </p:cNvPicPr>
          <p:nvPr/>
        </p:nvPicPr>
        <p:blipFill>
          <a:blip r:embed="rId3"/>
          <a:stretch>
            <a:fillRect/>
          </a:stretch>
        </p:blipFill>
        <p:spPr>
          <a:xfrm>
            <a:off x="5166954" y="2247900"/>
            <a:ext cx="2135546" cy="1295400"/>
          </a:xfrm>
          <a:prstGeom prst="rect">
            <a:avLst/>
          </a:prstGeom>
          <a:ln>
            <a:noFill/>
          </a:ln>
          <a:effectLst>
            <a:reflection blurRad="12700" stA="30000" endPos="30000" dist="5000" dir="5400000" sy="-100000" algn="bl" rotWithShape="0"/>
          </a:effectLst>
          <a:scene3d>
            <a:camera prst="perspectiveContrastingLeftFacing">
              <a:rot lat="295430" lon="19197755" rev="21247774"/>
            </a:camera>
            <a:lightRig rig="threePt" dir="t">
              <a:rot lat="0" lon="0" rev="2700000"/>
            </a:lightRig>
          </a:scene3d>
          <a:sp3d>
            <a:bevelT w="63500" h="50800"/>
          </a:sp3d>
        </p:spPr>
      </p:pic>
      <p:sp>
        <p:nvSpPr>
          <p:cNvPr id="2" name="TextBox 1">
            <a:extLst>
              <a:ext uri="{FF2B5EF4-FFF2-40B4-BE49-F238E27FC236}">
                <a16:creationId xmlns:a16="http://schemas.microsoft.com/office/drawing/2014/main" id="{EC8A5554-E8AA-54FC-AC20-1B0E8BEDC22D}"/>
              </a:ext>
            </a:extLst>
          </p:cNvPr>
          <p:cNvSpPr txBox="1"/>
          <p:nvPr/>
        </p:nvSpPr>
        <p:spPr>
          <a:xfrm rot="477083">
            <a:off x="5201452" y="1730433"/>
            <a:ext cx="2004459" cy="369332"/>
          </a:xfrm>
          <a:prstGeom prst="rect">
            <a:avLst/>
          </a:prstGeom>
          <a:noFill/>
        </p:spPr>
        <p:txBody>
          <a:bodyPr wrap="none" rtlCol="0">
            <a:spAutoFit/>
          </a:bodyPr>
          <a:lstStyle/>
          <a:p>
            <a:r>
              <a:rPr lang="es-ES_tradnl" dirty="0">
                <a:solidFill>
                  <a:schemeClr val="bg1"/>
                </a:solidFill>
              </a:rPr>
              <a:t>Fotografía proyecta</a:t>
            </a:r>
          </a:p>
        </p:txBody>
      </p:sp>
    </p:spTree>
    <p:extLst>
      <p:ext uri="{BB962C8B-B14F-4D97-AF65-F5344CB8AC3E}">
        <p14:creationId xmlns:p14="http://schemas.microsoft.com/office/powerpoint/2010/main" val="1248287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1: Adquisición de Imágenes</a:t>
            </a:r>
          </a:p>
        </p:txBody>
      </p:sp>
      <p:sp>
        <p:nvSpPr>
          <p:cNvPr id="4" name="TextBox 3">
            <a:extLst>
              <a:ext uri="{FF2B5EF4-FFF2-40B4-BE49-F238E27FC236}">
                <a16:creationId xmlns:a16="http://schemas.microsoft.com/office/drawing/2014/main" id="{8ACDD0C8-FF11-2881-278B-FBEF7C789385}"/>
              </a:ext>
            </a:extLst>
          </p:cNvPr>
          <p:cNvSpPr txBox="1"/>
          <p:nvPr/>
        </p:nvSpPr>
        <p:spPr>
          <a:xfrm>
            <a:off x="838200" y="2922343"/>
            <a:ext cx="10178143" cy="1569660"/>
          </a:xfrm>
          <a:prstGeom prst="rect">
            <a:avLst/>
          </a:prstGeom>
          <a:noFill/>
        </p:spPr>
        <p:txBody>
          <a:bodyPr wrap="square" rtlCol="0">
            <a:spAutoFit/>
          </a:bodyPr>
          <a:lstStyle/>
          <a:p>
            <a:r>
              <a:rPr lang="es-ES_tradnl" sz="3200" dirty="0"/>
              <a:t>Tomar 2 fotografías de una sala que contenga un rectángulo (por ejemplo un televisor o un cuadro rectangular) </a:t>
            </a:r>
          </a:p>
          <a:p>
            <a:endParaRPr lang="es-ES_tradnl" sz="3200" dirty="0"/>
          </a:p>
        </p:txBody>
      </p:sp>
    </p:spTree>
    <p:extLst>
      <p:ext uri="{BB962C8B-B14F-4D97-AF65-F5344CB8AC3E}">
        <p14:creationId xmlns:p14="http://schemas.microsoft.com/office/powerpoint/2010/main" val="4092438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199" y="865868"/>
            <a:ext cx="10848975" cy="1325563"/>
          </a:xfrm>
        </p:spPr>
        <p:txBody>
          <a:bodyPr/>
          <a:lstStyle/>
          <a:p>
            <a:r>
              <a:rPr lang="es-ES_tradnl">
                <a:latin typeface="+mn-lt"/>
              </a:rPr>
              <a:t>PASO 8: Generación de video de con objeto 3D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3046988"/>
          </a:xfrm>
          <a:prstGeom prst="rect">
            <a:avLst/>
          </a:prstGeom>
          <a:noFill/>
        </p:spPr>
        <p:txBody>
          <a:bodyPr wrap="square" rtlCol="0">
            <a:spAutoFit/>
          </a:bodyPr>
          <a:lstStyle/>
          <a:p>
            <a:r>
              <a:rPr lang="es-ES_tradnl" sz="3200" dirty="0"/>
              <a:t>Genere otro video (de 5 segundos) para la imagen 1, en el que se vea el objeto 3D del paso 5 en un movimiento parabólico. El movimiento debe simular una caída parabólica desde una altura razonable (por ejemplo 1.5 metros) hasta el suelo. Se debe apreciar el movimiento en perspectiva, es decir si la pelota se aleja se debe achicar.</a:t>
            </a:r>
          </a:p>
        </p:txBody>
      </p:sp>
    </p:spTree>
    <p:extLst>
      <p:ext uri="{BB962C8B-B14F-4D97-AF65-F5344CB8AC3E}">
        <p14:creationId xmlns:p14="http://schemas.microsoft.com/office/powerpoint/2010/main" val="2897972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grpSp>
        <p:nvGrpSpPr>
          <p:cNvPr id="24" name="Group 23">
            <a:extLst>
              <a:ext uri="{FF2B5EF4-FFF2-40B4-BE49-F238E27FC236}">
                <a16:creationId xmlns:a16="http://schemas.microsoft.com/office/drawing/2014/main" id="{17643DF8-11D4-B0C5-F11B-F785BE1859F6}"/>
              </a:ext>
            </a:extLst>
          </p:cNvPr>
          <p:cNvGrpSpPr/>
          <p:nvPr/>
        </p:nvGrpSpPr>
        <p:grpSpPr>
          <a:xfrm>
            <a:off x="2705621" y="2794869"/>
            <a:ext cx="926580" cy="817323"/>
            <a:chOff x="3451836" y="2730500"/>
            <a:chExt cx="1310664" cy="1262692"/>
          </a:xfrm>
        </p:grpSpPr>
        <p:sp>
          <p:nvSpPr>
            <p:cNvPr id="3" name="Oval 2">
              <a:extLst>
                <a:ext uri="{FF2B5EF4-FFF2-40B4-BE49-F238E27FC236}">
                  <a16:creationId xmlns:a16="http://schemas.microsoft.com/office/drawing/2014/main" id="{4034C236-AFE8-A59A-3CEA-74831CAC961C}"/>
                </a:ext>
              </a:extLst>
            </p:cNvPr>
            <p:cNvSpPr/>
            <p:nvPr/>
          </p:nvSpPr>
          <p:spPr>
            <a:xfrm>
              <a:off x="3454400" y="2730500"/>
              <a:ext cx="1308100" cy="126269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Oval 14">
              <a:extLst>
                <a:ext uri="{FF2B5EF4-FFF2-40B4-BE49-F238E27FC236}">
                  <a16:creationId xmlns:a16="http://schemas.microsoft.com/office/drawing/2014/main" id="{FD3A07BA-9C4E-C3B2-FC37-B4B7046A17F5}"/>
                </a:ext>
              </a:extLst>
            </p:cNvPr>
            <p:cNvSpPr/>
            <p:nvPr/>
          </p:nvSpPr>
          <p:spPr>
            <a:xfrm>
              <a:off x="3657600" y="2730500"/>
              <a:ext cx="907790" cy="126269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Oval 16">
              <a:extLst>
                <a:ext uri="{FF2B5EF4-FFF2-40B4-BE49-F238E27FC236}">
                  <a16:creationId xmlns:a16="http://schemas.microsoft.com/office/drawing/2014/main" id="{495FBCF8-DD52-DF98-1164-959553F59933}"/>
                </a:ext>
              </a:extLst>
            </p:cNvPr>
            <p:cNvSpPr/>
            <p:nvPr/>
          </p:nvSpPr>
          <p:spPr>
            <a:xfrm>
              <a:off x="3860801" y="2730500"/>
              <a:ext cx="470162" cy="126269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dirty="0"/>
            </a:p>
          </p:txBody>
        </p:sp>
        <p:sp>
          <p:nvSpPr>
            <p:cNvPr id="19" name="Oval 18">
              <a:extLst>
                <a:ext uri="{FF2B5EF4-FFF2-40B4-BE49-F238E27FC236}">
                  <a16:creationId xmlns:a16="http://schemas.microsoft.com/office/drawing/2014/main" id="{38AA7BEF-AEDB-F952-0B30-F33182CA890B}"/>
                </a:ext>
              </a:extLst>
            </p:cNvPr>
            <p:cNvSpPr/>
            <p:nvPr/>
          </p:nvSpPr>
          <p:spPr>
            <a:xfrm rot="5400000">
              <a:off x="3644900" y="2717800"/>
              <a:ext cx="907790" cy="126269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Oval 19">
              <a:extLst>
                <a:ext uri="{FF2B5EF4-FFF2-40B4-BE49-F238E27FC236}">
                  <a16:creationId xmlns:a16="http://schemas.microsoft.com/office/drawing/2014/main" id="{8045EC06-CC3E-141C-D9D3-14B3812B8FDB}"/>
                </a:ext>
              </a:extLst>
            </p:cNvPr>
            <p:cNvSpPr/>
            <p:nvPr/>
          </p:nvSpPr>
          <p:spPr>
            <a:xfrm rot="5400000">
              <a:off x="3848101" y="2717800"/>
              <a:ext cx="470162" cy="126269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grpSp>
    </p:spTree>
    <p:extLst>
      <p:ext uri="{BB962C8B-B14F-4D97-AF65-F5344CB8AC3E}">
        <p14:creationId xmlns:p14="http://schemas.microsoft.com/office/powerpoint/2010/main" val="92821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0052 -0.00116 L 0.1052 -0.00046 C 0.1276 -0.00185 0.15338 0.01713 0.17343 0.04745 C 0.197 0.08264 0.21002 0.12037 0.21315 0.16111 L 0.23242 0.34606 " pathEditMode="relative" rAng="13200000" ptsTypes="AAAAA">
                                      <p:cBhvr>
                                        <p:cTn id="6" dur="2000" fill="hold"/>
                                        <p:tgtEl>
                                          <p:spTgt spid="24"/>
                                        </p:tgtEl>
                                        <p:attrNameLst>
                                          <p:attrName>ppt_x</p:attrName>
                                          <p:attrName>ppt_y</p:attrName>
                                        </p:attrNameLst>
                                      </p:cBhvr>
                                      <p:rCtr x="14570" y="11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a:latin typeface="+mn-lt"/>
              </a:rPr>
              <a:t>PASO </a:t>
            </a:r>
            <a:r>
              <a:rPr lang="en-AU" dirty="0">
                <a:latin typeface="+mn-lt"/>
              </a:rPr>
              <a:t>9</a:t>
            </a:r>
            <a:r>
              <a:rPr lang="en-CL">
                <a:latin typeface="+mn-lt"/>
              </a:rPr>
              <a:t>: </a:t>
            </a:r>
            <a:r>
              <a:rPr lang="en-CL" dirty="0">
                <a:latin typeface="+mn-lt"/>
              </a:rPr>
              <a:t>Simulación final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1077218"/>
          </a:xfrm>
          <a:prstGeom prst="rect">
            <a:avLst/>
          </a:prstGeom>
          <a:noFill/>
        </p:spPr>
        <p:txBody>
          <a:bodyPr wrap="square" rtlCol="0">
            <a:spAutoFit/>
          </a:bodyPr>
          <a:lstStyle/>
          <a:p>
            <a:r>
              <a:rPr lang="es-ES_tradnl" sz="3200" dirty="0"/>
              <a:t>Al video generado en el paso 6 agregar la proyección de la foto del paso 7 y la pelota en movimiento del paso 8. </a:t>
            </a:r>
          </a:p>
        </p:txBody>
      </p:sp>
    </p:spTree>
    <p:extLst>
      <p:ext uri="{BB962C8B-B14F-4D97-AF65-F5344CB8AC3E}">
        <p14:creationId xmlns:p14="http://schemas.microsoft.com/office/powerpoint/2010/main" val="2697267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707985-809A-CF49-4678-82A610879816}"/>
              </a:ext>
            </a:extLst>
          </p:cNvPr>
          <p:cNvPicPr>
            <a:picLocks noChangeAspect="1"/>
          </p:cNvPicPr>
          <p:nvPr/>
        </p:nvPicPr>
        <p:blipFill>
          <a:blip r:embed="rId2"/>
          <a:srcRect t="7529" b="7529"/>
          <a:stretch/>
        </p:blipFill>
        <p:spPr>
          <a:xfrm>
            <a:off x="515900" y="466594"/>
            <a:ext cx="11160200" cy="5924811"/>
          </a:xfrm>
          <a:prstGeom prst="rect">
            <a:avLst/>
          </a:prstGeom>
        </p:spPr>
      </p:pic>
      <p:sp>
        <p:nvSpPr>
          <p:cNvPr id="2" name="TextBox 1">
            <a:extLst>
              <a:ext uri="{FF2B5EF4-FFF2-40B4-BE49-F238E27FC236}">
                <a16:creationId xmlns:a16="http://schemas.microsoft.com/office/drawing/2014/main" id="{514F8F9F-0A96-CA95-70B7-BCC86514C904}"/>
              </a:ext>
            </a:extLst>
          </p:cNvPr>
          <p:cNvSpPr txBox="1"/>
          <p:nvPr/>
        </p:nvSpPr>
        <p:spPr>
          <a:xfrm>
            <a:off x="515900" y="97262"/>
            <a:ext cx="1051570" cy="369332"/>
          </a:xfrm>
          <a:prstGeom prst="rect">
            <a:avLst/>
          </a:prstGeom>
          <a:noFill/>
        </p:spPr>
        <p:txBody>
          <a:bodyPr wrap="none" rtlCol="0">
            <a:spAutoFit/>
          </a:bodyPr>
          <a:lstStyle/>
          <a:p>
            <a:r>
              <a:rPr lang="es-ES_tradnl" dirty="0">
                <a:solidFill>
                  <a:schemeClr val="bg1"/>
                </a:solidFill>
              </a:rPr>
              <a:t>Imagen 1</a:t>
            </a:r>
          </a:p>
        </p:txBody>
      </p:sp>
    </p:spTree>
    <p:extLst>
      <p:ext uri="{BB962C8B-B14F-4D97-AF65-F5344CB8AC3E}">
        <p14:creationId xmlns:p14="http://schemas.microsoft.com/office/powerpoint/2010/main" val="2046492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
        <p:nvSpPr>
          <p:cNvPr id="2" name="TextBox 1">
            <a:extLst>
              <a:ext uri="{FF2B5EF4-FFF2-40B4-BE49-F238E27FC236}">
                <a16:creationId xmlns:a16="http://schemas.microsoft.com/office/drawing/2014/main" id="{DFD63EE5-E71B-869A-7E18-EEBB2F2A97E5}"/>
              </a:ext>
            </a:extLst>
          </p:cNvPr>
          <p:cNvSpPr txBox="1"/>
          <p:nvPr/>
        </p:nvSpPr>
        <p:spPr>
          <a:xfrm>
            <a:off x="515900" y="97262"/>
            <a:ext cx="1051570" cy="369332"/>
          </a:xfrm>
          <a:prstGeom prst="rect">
            <a:avLst/>
          </a:prstGeom>
          <a:noFill/>
        </p:spPr>
        <p:txBody>
          <a:bodyPr wrap="none" rtlCol="0">
            <a:spAutoFit/>
          </a:bodyPr>
          <a:lstStyle/>
          <a:p>
            <a:r>
              <a:rPr lang="es-ES_tradnl" dirty="0">
                <a:solidFill>
                  <a:schemeClr val="bg1"/>
                </a:solidFill>
              </a:rPr>
              <a:t>Imagen 2</a:t>
            </a:r>
          </a:p>
        </p:txBody>
      </p:sp>
    </p:spTree>
    <p:extLst>
      <p:ext uri="{BB962C8B-B14F-4D97-AF65-F5344CB8AC3E}">
        <p14:creationId xmlns:p14="http://schemas.microsoft.com/office/powerpoint/2010/main" val="1295919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578482"/>
            <a:ext cx="10515600" cy="1325563"/>
          </a:xfrm>
        </p:spPr>
        <p:txBody>
          <a:bodyPr/>
          <a:lstStyle/>
          <a:p>
            <a:r>
              <a:rPr lang="en-CL" dirty="0">
                <a:latin typeface="+mn-lt"/>
              </a:rPr>
              <a:t>PASO 1: Adquisición de Imágenes</a:t>
            </a:r>
          </a:p>
        </p:txBody>
      </p:sp>
      <p:sp>
        <p:nvSpPr>
          <p:cNvPr id="4" name="TextBox 3">
            <a:extLst>
              <a:ext uri="{FF2B5EF4-FFF2-40B4-BE49-F238E27FC236}">
                <a16:creationId xmlns:a16="http://schemas.microsoft.com/office/drawing/2014/main" id="{8ACDD0C8-FF11-2881-278B-FBEF7C789385}"/>
              </a:ext>
            </a:extLst>
          </p:cNvPr>
          <p:cNvSpPr txBox="1"/>
          <p:nvPr/>
        </p:nvSpPr>
        <p:spPr>
          <a:xfrm>
            <a:off x="838200" y="3223394"/>
            <a:ext cx="10178143" cy="3539430"/>
          </a:xfrm>
          <a:prstGeom prst="rect">
            <a:avLst/>
          </a:prstGeom>
          <a:noFill/>
        </p:spPr>
        <p:txBody>
          <a:bodyPr wrap="square" rtlCol="0">
            <a:spAutoFit/>
          </a:bodyPr>
          <a:lstStyle/>
          <a:p>
            <a:pPr marL="457200" indent="-457200">
              <a:buFont typeface="Arial" panose="020B0604020202020204" pitchFamily="34" charset="0"/>
              <a:buChar char="•"/>
            </a:pPr>
            <a:r>
              <a:rPr lang="es-ES_tradnl" sz="3200" dirty="0"/>
              <a:t>El rectángulo debe verse como un trapezoide.</a:t>
            </a:r>
          </a:p>
          <a:p>
            <a:pPr marL="457200" indent="-457200">
              <a:buFont typeface="Arial" panose="020B0604020202020204" pitchFamily="34" charset="0"/>
              <a:buChar char="•"/>
            </a:pPr>
            <a:r>
              <a:rPr lang="es-ES_tradnl" sz="3200" dirty="0"/>
              <a:t>La cámara sólo debe girar levemente manteniendo el mismo centro óptico en cada foto.</a:t>
            </a:r>
          </a:p>
          <a:p>
            <a:pPr marL="457200" indent="-457200">
              <a:buFont typeface="Arial" panose="020B0604020202020204" pitchFamily="34" charset="0"/>
              <a:buChar char="•"/>
            </a:pPr>
            <a:r>
              <a:rPr lang="es-ES_tradnl" sz="3200" dirty="0"/>
              <a:t>(A) En las 2 fotografías debe haber al menos 8 puntos correspondientes.</a:t>
            </a:r>
          </a:p>
          <a:p>
            <a:pPr marL="457200" indent="-457200">
              <a:buFont typeface="Arial" panose="020B0604020202020204" pitchFamily="34" charset="0"/>
              <a:buChar char="•"/>
            </a:pPr>
            <a:r>
              <a:rPr lang="es-ES_tradnl" sz="3200" dirty="0"/>
              <a:t>(B) La sala debe contar con al menos 6 puntos 3D conocidos que puedan medirse en centímetros.</a:t>
            </a:r>
          </a:p>
        </p:txBody>
      </p:sp>
      <p:sp>
        <p:nvSpPr>
          <p:cNvPr id="3" name="TextBox 2">
            <a:extLst>
              <a:ext uri="{FF2B5EF4-FFF2-40B4-BE49-F238E27FC236}">
                <a16:creationId xmlns:a16="http://schemas.microsoft.com/office/drawing/2014/main" id="{95167CCD-E69F-253F-5A88-FA2DA1364BDF}"/>
              </a:ext>
            </a:extLst>
          </p:cNvPr>
          <p:cNvSpPr txBox="1"/>
          <p:nvPr/>
        </p:nvSpPr>
        <p:spPr>
          <a:xfrm>
            <a:off x="838200" y="1838126"/>
            <a:ext cx="10178143" cy="1569660"/>
          </a:xfrm>
          <a:prstGeom prst="rect">
            <a:avLst/>
          </a:prstGeom>
          <a:noFill/>
        </p:spPr>
        <p:txBody>
          <a:bodyPr wrap="square" rtlCol="0">
            <a:spAutoFit/>
          </a:bodyPr>
          <a:lstStyle/>
          <a:p>
            <a:r>
              <a:rPr lang="es-ES_tradnl" sz="3200" dirty="0"/>
              <a:t>Tomar 2 fotografías de una sala que contenga un rectángulo (por ejemplo un televisor o un cuadro rectangular) </a:t>
            </a:r>
          </a:p>
          <a:p>
            <a:endParaRPr lang="es-ES_tradnl" sz="3200" dirty="0"/>
          </a:p>
        </p:txBody>
      </p:sp>
    </p:spTree>
    <p:extLst>
      <p:ext uri="{BB962C8B-B14F-4D97-AF65-F5344CB8AC3E}">
        <p14:creationId xmlns:p14="http://schemas.microsoft.com/office/powerpoint/2010/main" val="1392764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2: Homografías entre las imágenes </a:t>
            </a:r>
          </a:p>
        </p:txBody>
      </p:sp>
      <p:sp>
        <p:nvSpPr>
          <p:cNvPr id="3" name="TextBox 2">
            <a:extLst>
              <a:ext uri="{FF2B5EF4-FFF2-40B4-BE49-F238E27FC236}">
                <a16:creationId xmlns:a16="http://schemas.microsoft.com/office/drawing/2014/main" id="{6358A4D0-7192-7763-8333-77B34B771D27}"/>
              </a:ext>
            </a:extLst>
          </p:cNvPr>
          <p:cNvSpPr txBox="1"/>
          <p:nvPr/>
        </p:nvSpPr>
        <p:spPr>
          <a:xfrm>
            <a:off x="838200" y="2922343"/>
            <a:ext cx="10178143" cy="1569660"/>
          </a:xfrm>
          <a:prstGeom prst="rect">
            <a:avLst/>
          </a:prstGeom>
          <a:noFill/>
        </p:spPr>
        <p:txBody>
          <a:bodyPr wrap="square" rtlCol="0">
            <a:spAutoFit/>
          </a:bodyPr>
          <a:lstStyle/>
          <a:p>
            <a:r>
              <a:rPr lang="en-CL" sz="3200" dirty="0"/>
              <a:t>A partir de los puntos (A) encuentre </a:t>
            </a:r>
            <a:r>
              <a:rPr lang="en-CL" sz="3200"/>
              <a:t>las homografías</a:t>
            </a:r>
            <a:r>
              <a:rPr lang="en-AU" sz="3200" dirty="0"/>
              <a:t>, y </a:t>
            </a:r>
            <a:r>
              <a:rPr lang="en-AU" sz="3200" dirty="0" err="1"/>
              <a:t>muestre</a:t>
            </a:r>
            <a:r>
              <a:rPr lang="en-AU" sz="3200" dirty="0"/>
              <a:t> </a:t>
            </a:r>
            <a:r>
              <a:rPr lang="en-AU" sz="3200" dirty="0" err="1"/>
              <a:t>tres</a:t>
            </a:r>
            <a:r>
              <a:rPr lang="en-AU" sz="3200" dirty="0"/>
              <a:t> puntos </a:t>
            </a:r>
            <a:r>
              <a:rPr lang="en-AU" sz="3200" dirty="0" err="1"/>
              <a:t>generados</a:t>
            </a:r>
            <a:r>
              <a:rPr lang="en-AU" sz="3200" dirty="0"/>
              <a:t> </a:t>
            </a:r>
            <a:r>
              <a:rPr lang="en-AU" sz="3200" dirty="0" err="1"/>
              <a:t>en</a:t>
            </a:r>
            <a:r>
              <a:rPr lang="en-AU" sz="3200" dirty="0"/>
              <a:t> la imagen 2 a </a:t>
            </a:r>
            <a:r>
              <a:rPr lang="en-AU" sz="3200" dirty="0" err="1"/>
              <a:t>partir</a:t>
            </a:r>
            <a:r>
              <a:rPr lang="en-AU" sz="3200" dirty="0"/>
              <a:t> de </a:t>
            </a:r>
            <a:r>
              <a:rPr lang="en-AU" sz="3200" dirty="0" err="1"/>
              <a:t>tres</a:t>
            </a:r>
            <a:r>
              <a:rPr lang="en-AU" sz="3200" dirty="0"/>
              <a:t> puntos </a:t>
            </a:r>
            <a:r>
              <a:rPr lang="en-AU" sz="3200" dirty="0" err="1"/>
              <a:t>en</a:t>
            </a:r>
            <a:r>
              <a:rPr lang="en-AU" sz="3200" dirty="0"/>
              <a:t> la imagen 1.</a:t>
            </a:r>
            <a:endParaRPr lang="en-CL" sz="3200" dirty="0"/>
          </a:p>
        </p:txBody>
      </p:sp>
    </p:spTree>
    <p:extLst>
      <p:ext uri="{BB962C8B-B14F-4D97-AF65-F5344CB8AC3E}">
        <p14:creationId xmlns:p14="http://schemas.microsoft.com/office/powerpoint/2010/main" val="2900642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BF9B6F7F-1B93-BD52-C562-4F942F5D4C24}"/>
              </a:ext>
            </a:extLst>
          </p:cNvPr>
          <p:cNvPicPr>
            <a:picLocks noChangeAspect="1"/>
          </p:cNvPicPr>
          <p:nvPr/>
        </p:nvPicPr>
        <p:blipFill>
          <a:blip r:embed="rId2"/>
          <a:stretch>
            <a:fillRect/>
          </a:stretch>
        </p:blipFill>
        <p:spPr>
          <a:xfrm>
            <a:off x="7475612" y="2480869"/>
            <a:ext cx="4495800" cy="2451100"/>
          </a:xfrm>
          <a:prstGeom prst="rect">
            <a:avLst/>
          </a:prstGeom>
        </p:spPr>
      </p:pic>
      <p:pic>
        <p:nvPicPr>
          <p:cNvPr id="4" name="Picture 3" descr="A picture containing indoor, living, wall, floor&#10;&#10;Description automatically generated">
            <a:extLst>
              <a:ext uri="{FF2B5EF4-FFF2-40B4-BE49-F238E27FC236}">
                <a16:creationId xmlns:a16="http://schemas.microsoft.com/office/drawing/2014/main" id="{FCFBF368-99D4-C713-D3E9-41FF17407C3C}"/>
              </a:ext>
            </a:extLst>
          </p:cNvPr>
          <p:cNvPicPr>
            <a:picLocks noChangeAspect="1"/>
          </p:cNvPicPr>
          <p:nvPr/>
        </p:nvPicPr>
        <p:blipFill>
          <a:blip r:embed="rId3"/>
          <a:stretch>
            <a:fillRect/>
          </a:stretch>
        </p:blipFill>
        <p:spPr>
          <a:xfrm>
            <a:off x="156755" y="2253346"/>
            <a:ext cx="4533900" cy="2501900"/>
          </a:xfrm>
          <a:prstGeom prst="rect">
            <a:avLst/>
          </a:prstGeom>
        </p:spPr>
      </p:pic>
      <p:sp>
        <p:nvSpPr>
          <p:cNvPr id="9" name="Sun 8">
            <a:extLst>
              <a:ext uri="{FF2B5EF4-FFF2-40B4-BE49-F238E27FC236}">
                <a16:creationId xmlns:a16="http://schemas.microsoft.com/office/drawing/2014/main" id="{B9D68A83-23D9-F77D-B5CE-E74D6EB20117}"/>
              </a:ext>
            </a:extLst>
          </p:cNvPr>
          <p:cNvSpPr/>
          <p:nvPr/>
        </p:nvSpPr>
        <p:spPr>
          <a:xfrm>
            <a:off x="3545467" y="3959494"/>
            <a:ext cx="438411" cy="388307"/>
          </a:xfrm>
          <a:prstGeom prst="su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0" name="Sun 9">
            <a:extLst>
              <a:ext uri="{FF2B5EF4-FFF2-40B4-BE49-F238E27FC236}">
                <a16:creationId xmlns:a16="http://schemas.microsoft.com/office/drawing/2014/main" id="{598C8CD5-C2E8-F8D8-F41F-F72581421511}"/>
              </a:ext>
            </a:extLst>
          </p:cNvPr>
          <p:cNvSpPr/>
          <p:nvPr/>
        </p:nvSpPr>
        <p:spPr>
          <a:xfrm>
            <a:off x="2112907" y="3624214"/>
            <a:ext cx="438411" cy="388307"/>
          </a:xfrm>
          <a:prstGeom prst="su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Sun 14">
            <a:extLst>
              <a:ext uri="{FF2B5EF4-FFF2-40B4-BE49-F238E27FC236}">
                <a16:creationId xmlns:a16="http://schemas.microsoft.com/office/drawing/2014/main" id="{398C6707-13EF-0461-11C0-446B68C05DD7}"/>
              </a:ext>
            </a:extLst>
          </p:cNvPr>
          <p:cNvSpPr/>
          <p:nvPr/>
        </p:nvSpPr>
        <p:spPr>
          <a:xfrm>
            <a:off x="1488067" y="2435494"/>
            <a:ext cx="438411" cy="388307"/>
          </a:xfrm>
          <a:prstGeom prst="su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7" name="Sun 26">
            <a:extLst>
              <a:ext uri="{FF2B5EF4-FFF2-40B4-BE49-F238E27FC236}">
                <a16:creationId xmlns:a16="http://schemas.microsoft.com/office/drawing/2014/main" id="{541D770E-B53E-6F8F-85CC-A1EC11AE5F69}"/>
              </a:ext>
            </a:extLst>
          </p:cNvPr>
          <p:cNvSpPr/>
          <p:nvPr/>
        </p:nvSpPr>
        <p:spPr>
          <a:xfrm>
            <a:off x="11185440" y="4276171"/>
            <a:ext cx="438411" cy="388307"/>
          </a:xfrm>
          <a:prstGeom prst="su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8" name="Sun 27">
            <a:extLst>
              <a:ext uri="{FF2B5EF4-FFF2-40B4-BE49-F238E27FC236}">
                <a16:creationId xmlns:a16="http://schemas.microsoft.com/office/drawing/2014/main" id="{546C78D1-5E41-450C-5399-4CEE7A78F59F}"/>
              </a:ext>
            </a:extLst>
          </p:cNvPr>
          <p:cNvSpPr/>
          <p:nvPr/>
        </p:nvSpPr>
        <p:spPr>
          <a:xfrm>
            <a:off x="9639135" y="3883971"/>
            <a:ext cx="438411" cy="388307"/>
          </a:xfrm>
          <a:prstGeom prst="su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3" name="Sun 32">
            <a:extLst>
              <a:ext uri="{FF2B5EF4-FFF2-40B4-BE49-F238E27FC236}">
                <a16:creationId xmlns:a16="http://schemas.microsoft.com/office/drawing/2014/main" id="{7CC87B81-F17D-56A1-9036-DC3D065F02BE}"/>
              </a:ext>
            </a:extLst>
          </p:cNvPr>
          <p:cNvSpPr/>
          <p:nvPr/>
        </p:nvSpPr>
        <p:spPr>
          <a:xfrm>
            <a:off x="8951809" y="2750720"/>
            <a:ext cx="438411" cy="388307"/>
          </a:xfrm>
          <a:prstGeom prst="su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39" name="Straight Arrow Connector 38">
            <a:extLst>
              <a:ext uri="{FF2B5EF4-FFF2-40B4-BE49-F238E27FC236}">
                <a16:creationId xmlns:a16="http://schemas.microsoft.com/office/drawing/2014/main" id="{660B77C3-BEEA-FD33-3A5B-D424D9A8BCBE}"/>
              </a:ext>
            </a:extLst>
          </p:cNvPr>
          <p:cNvCxnSpPr>
            <a:cxnSpLocks/>
          </p:cNvCxnSpPr>
          <p:nvPr/>
        </p:nvCxnSpPr>
        <p:spPr>
          <a:xfrm>
            <a:off x="5049447" y="3693237"/>
            <a:ext cx="1804701" cy="0"/>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3F42A3-B406-9D25-5895-5E143F5DB40F}"/>
              </a:ext>
            </a:extLst>
          </p:cNvPr>
          <p:cNvSpPr txBox="1"/>
          <p:nvPr/>
        </p:nvSpPr>
        <p:spPr>
          <a:xfrm>
            <a:off x="5624924" y="2790493"/>
            <a:ext cx="441146" cy="584775"/>
          </a:xfrm>
          <a:prstGeom prst="rect">
            <a:avLst/>
          </a:prstGeom>
          <a:noFill/>
        </p:spPr>
        <p:txBody>
          <a:bodyPr wrap="none" rtlCol="0">
            <a:spAutoFit/>
          </a:bodyPr>
          <a:lstStyle/>
          <a:p>
            <a:r>
              <a:rPr lang="en-CL" sz="3200">
                <a:solidFill>
                  <a:schemeClr val="bg1"/>
                </a:solidFill>
              </a:rPr>
              <a:t>H</a:t>
            </a:r>
            <a:endParaRPr lang="en-CL" sz="3200" baseline="-25000" dirty="0">
              <a:solidFill>
                <a:schemeClr val="bg1"/>
              </a:solidFill>
            </a:endParaRPr>
          </a:p>
        </p:txBody>
      </p:sp>
      <p:sp>
        <p:nvSpPr>
          <p:cNvPr id="3" name="TextBox 2">
            <a:extLst>
              <a:ext uri="{FF2B5EF4-FFF2-40B4-BE49-F238E27FC236}">
                <a16:creationId xmlns:a16="http://schemas.microsoft.com/office/drawing/2014/main" id="{9D257AFF-4B9F-E9BB-CADA-3C79EFC7FAFD}"/>
              </a:ext>
            </a:extLst>
          </p:cNvPr>
          <p:cNvSpPr txBox="1"/>
          <p:nvPr/>
        </p:nvSpPr>
        <p:spPr>
          <a:xfrm>
            <a:off x="244039" y="1884014"/>
            <a:ext cx="1051570" cy="369332"/>
          </a:xfrm>
          <a:prstGeom prst="rect">
            <a:avLst/>
          </a:prstGeom>
          <a:noFill/>
        </p:spPr>
        <p:txBody>
          <a:bodyPr wrap="none" rtlCol="0">
            <a:spAutoFit/>
          </a:bodyPr>
          <a:lstStyle/>
          <a:p>
            <a:r>
              <a:rPr lang="es-ES_tradnl" dirty="0">
                <a:solidFill>
                  <a:schemeClr val="bg1"/>
                </a:solidFill>
              </a:rPr>
              <a:t>Imagen 1</a:t>
            </a:r>
          </a:p>
        </p:txBody>
      </p:sp>
      <p:sp>
        <p:nvSpPr>
          <p:cNvPr id="5" name="TextBox 4">
            <a:extLst>
              <a:ext uri="{FF2B5EF4-FFF2-40B4-BE49-F238E27FC236}">
                <a16:creationId xmlns:a16="http://schemas.microsoft.com/office/drawing/2014/main" id="{54A0DB28-103E-5948-219F-8C442960C658}"/>
              </a:ext>
            </a:extLst>
          </p:cNvPr>
          <p:cNvSpPr txBox="1"/>
          <p:nvPr/>
        </p:nvSpPr>
        <p:spPr>
          <a:xfrm>
            <a:off x="7501347" y="2066162"/>
            <a:ext cx="1051570" cy="369332"/>
          </a:xfrm>
          <a:prstGeom prst="rect">
            <a:avLst/>
          </a:prstGeom>
          <a:noFill/>
        </p:spPr>
        <p:txBody>
          <a:bodyPr wrap="none" rtlCol="0">
            <a:spAutoFit/>
          </a:bodyPr>
          <a:lstStyle/>
          <a:p>
            <a:r>
              <a:rPr lang="es-ES_tradnl" dirty="0">
                <a:solidFill>
                  <a:schemeClr val="bg1"/>
                </a:solidFill>
              </a:rPr>
              <a:t>Imagen 2</a:t>
            </a:r>
          </a:p>
        </p:txBody>
      </p:sp>
    </p:spTree>
    <p:extLst>
      <p:ext uri="{BB962C8B-B14F-4D97-AF65-F5344CB8AC3E}">
        <p14:creationId xmlns:p14="http://schemas.microsoft.com/office/powerpoint/2010/main" val="2033467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3: Calibración de cada cámara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1077218"/>
          </a:xfrm>
          <a:prstGeom prst="rect">
            <a:avLst/>
          </a:prstGeom>
          <a:noFill/>
        </p:spPr>
        <p:txBody>
          <a:bodyPr wrap="square" rtlCol="0">
            <a:spAutoFit/>
          </a:bodyPr>
          <a:lstStyle/>
          <a:p>
            <a:r>
              <a:rPr lang="en-CL" sz="3200" dirty="0"/>
              <a:t>A partir de los puntos (B) calibre la cámara para cada imagen.</a:t>
            </a:r>
          </a:p>
        </p:txBody>
      </p:sp>
    </p:spTree>
    <p:extLst>
      <p:ext uri="{BB962C8B-B14F-4D97-AF65-F5344CB8AC3E}">
        <p14:creationId xmlns:p14="http://schemas.microsoft.com/office/powerpoint/2010/main" val="3151749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
        <p:nvSpPr>
          <p:cNvPr id="5" name="Sun 4">
            <a:extLst>
              <a:ext uri="{FF2B5EF4-FFF2-40B4-BE49-F238E27FC236}">
                <a16:creationId xmlns:a16="http://schemas.microsoft.com/office/drawing/2014/main" id="{459F36AA-10C6-FB5B-D649-B3339D96580A}"/>
              </a:ext>
            </a:extLst>
          </p:cNvPr>
          <p:cNvSpPr/>
          <p:nvPr/>
        </p:nvSpPr>
        <p:spPr>
          <a:xfrm>
            <a:off x="7077205" y="1290179"/>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6" name="Sun 5">
            <a:extLst>
              <a:ext uri="{FF2B5EF4-FFF2-40B4-BE49-F238E27FC236}">
                <a16:creationId xmlns:a16="http://schemas.microsoft.com/office/drawing/2014/main" id="{2807D443-A320-D2E2-CECD-E7D2451713EA}"/>
              </a:ext>
            </a:extLst>
          </p:cNvPr>
          <p:cNvSpPr/>
          <p:nvPr/>
        </p:nvSpPr>
        <p:spPr>
          <a:xfrm>
            <a:off x="7105910" y="3840792"/>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7" name="Sun 6">
            <a:extLst>
              <a:ext uri="{FF2B5EF4-FFF2-40B4-BE49-F238E27FC236}">
                <a16:creationId xmlns:a16="http://schemas.microsoft.com/office/drawing/2014/main" id="{2C78B91A-37A2-2553-B4A9-BB4B3883964D}"/>
              </a:ext>
            </a:extLst>
          </p:cNvPr>
          <p:cNvSpPr/>
          <p:nvPr/>
        </p:nvSpPr>
        <p:spPr>
          <a:xfrm>
            <a:off x="1498952" y="486948"/>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8" name="Sun 7">
            <a:extLst>
              <a:ext uri="{FF2B5EF4-FFF2-40B4-BE49-F238E27FC236}">
                <a16:creationId xmlns:a16="http://schemas.microsoft.com/office/drawing/2014/main" id="{B959BC13-AB92-1847-58E9-0C0B2499457D}"/>
              </a:ext>
            </a:extLst>
          </p:cNvPr>
          <p:cNvSpPr/>
          <p:nvPr/>
        </p:nvSpPr>
        <p:spPr>
          <a:xfrm>
            <a:off x="4659688" y="1157088"/>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9" name="Sun 8">
            <a:extLst>
              <a:ext uri="{FF2B5EF4-FFF2-40B4-BE49-F238E27FC236}">
                <a16:creationId xmlns:a16="http://schemas.microsoft.com/office/drawing/2014/main" id="{4B192735-455E-0918-3FDD-B99D192A858D}"/>
              </a:ext>
            </a:extLst>
          </p:cNvPr>
          <p:cNvSpPr/>
          <p:nvPr/>
        </p:nvSpPr>
        <p:spPr>
          <a:xfrm>
            <a:off x="5187869" y="2010946"/>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0" name="Sun 9">
            <a:extLst>
              <a:ext uri="{FF2B5EF4-FFF2-40B4-BE49-F238E27FC236}">
                <a16:creationId xmlns:a16="http://schemas.microsoft.com/office/drawing/2014/main" id="{AF4F6482-A5EC-15F9-5917-2D9F9C5AF65A}"/>
              </a:ext>
            </a:extLst>
          </p:cNvPr>
          <p:cNvSpPr/>
          <p:nvPr/>
        </p:nvSpPr>
        <p:spPr>
          <a:xfrm>
            <a:off x="6617921" y="2163346"/>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Sun 10">
            <a:extLst>
              <a:ext uri="{FF2B5EF4-FFF2-40B4-BE49-F238E27FC236}">
                <a16:creationId xmlns:a16="http://schemas.microsoft.com/office/drawing/2014/main" id="{2653E0A8-E335-117C-AE1C-5514A2D0FD65}"/>
              </a:ext>
            </a:extLst>
          </p:cNvPr>
          <p:cNvSpPr/>
          <p:nvPr/>
        </p:nvSpPr>
        <p:spPr>
          <a:xfrm>
            <a:off x="6638794" y="3234845"/>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2" name="Sun 11">
            <a:extLst>
              <a:ext uri="{FF2B5EF4-FFF2-40B4-BE49-F238E27FC236}">
                <a16:creationId xmlns:a16="http://schemas.microsoft.com/office/drawing/2014/main" id="{FA1DBA71-48A9-3308-6178-B875497EE38C}"/>
              </a:ext>
            </a:extLst>
          </p:cNvPr>
          <p:cNvSpPr/>
          <p:nvPr/>
        </p:nvSpPr>
        <p:spPr>
          <a:xfrm>
            <a:off x="5137763" y="3363234"/>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14" name="Straight Arrow Connector 13">
            <a:extLst>
              <a:ext uri="{FF2B5EF4-FFF2-40B4-BE49-F238E27FC236}">
                <a16:creationId xmlns:a16="http://schemas.microsoft.com/office/drawing/2014/main" id="{D25A8E15-B579-D635-BFAB-FA133A5836CB}"/>
              </a:ext>
            </a:extLst>
          </p:cNvPr>
          <p:cNvCxnSpPr/>
          <p:nvPr/>
        </p:nvCxnSpPr>
        <p:spPr>
          <a:xfrm flipV="1">
            <a:off x="7296410" y="2163346"/>
            <a:ext cx="0" cy="1829846"/>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D578724-D50B-8E77-A9A7-E41E42FE8637}"/>
              </a:ext>
            </a:extLst>
          </p:cNvPr>
          <p:cNvCxnSpPr>
            <a:cxnSpLocks/>
          </p:cNvCxnSpPr>
          <p:nvPr/>
        </p:nvCxnSpPr>
        <p:spPr>
          <a:xfrm flipH="1">
            <a:off x="4762500" y="4047473"/>
            <a:ext cx="2533910" cy="578808"/>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B8E37272-9E3B-ACA4-D9DD-269FA0802D7E}"/>
              </a:ext>
            </a:extLst>
          </p:cNvPr>
          <p:cNvCxnSpPr>
            <a:cxnSpLocks/>
          </p:cNvCxnSpPr>
          <p:nvPr/>
        </p:nvCxnSpPr>
        <p:spPr>
          <a:xfrm>
            <a:off x="7325115" y="4034945"/>
            <a:ext cx="2771385" cy="423803"/>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15FC79A8-0665-14D1-881A-AB1DBEFC238A}"/>
              </a:ext>
            </a:extLst>
          </p:cNvPr>
          <p:cNvSpPr txBox="1"/>
          <p:nvPr/>
        </p:nvSpPr>
        <p:spPr>
          <a:xfrm>
            <a:off x="4292863" y="4333893"/>
            <a:ext cx="397866" cy="584775"/>
          </a:xfrm>
          <a:prstGeom prst="rect">
            <a:avLst/>
          </a:prstGeom>
          <a:solidFill>
            <a:schemeClr val="tx1"/>
          </a:solidFill>
        </p:spPr>
        <p:txBody>
          <a:bodyPr wrap="none" rtlCol="0">
            <a:spAutoFit/>
          </a:bodyPr>
          <a:lstStyle/>
          <a:p>
            <a:r>
              <a:rPr lang="en-CL" sz="3200" dirty="0">
                <a:solidFill>
                  <a:schemeClr val="bg1"/>
                </a:solidFill>
              </a:rPr>
              <a:t>X</a:t>
            </a:r>
            <a:endParaRPr lang="en-CL" sz="3200" baseline="-25000" dirty="0">
              <a:solidFill>
                <a:schemeClr val="bg1"/>
              </a:solidFill>
            </a:endParaRPr>
          </a:p>
        </p:txBody>
      </p:sp>
      <p:sp>
        <p:nvSpPr>
          <p:cNvPr id="22" name="TextBox 21">
            <a:extLst>
              <a:ext uri="{FF2B5EF4-FFF2-40B4-BE49-F238E27FC236}">
                <a16:creationId xmlns:a16="http://schemas.microsoft.com/office/drawing/2014/main" id="{CAE76417-9CAC-9CE0-2C46-0D0A3F5FC070}"/>
              </a:ext>
            </a:extLst>
          </p:cNvPr>
          <p:cNvSpPr txBox="1"/>
          <p:nvPr/>
        </p:nvSpPr>
        <p:spPr>
          <a:xfrm>
            <a:off x="10071363" y="4219593"/>
            <a:ext cx="397866" cy="584775"/>
          </a:xfrm>
          <a:prstGeom prst="rect">
            <a:avLst/>
          </a:prstGeom>
          <a:solidFill>
            <a:schemeClr val="tx1"/>
          </a:solidFill>
        </p:spPr>
        <p:txBody>
          <a:bodyPr wrap="none" rtlCol="0">
            <a:spAutoFit/>
          </a:bodyPr>
          <a:lstStyle/>
          <a:p>
            <a:r>
              <a:rPr lang="en-CL" sz="3200" dirty="0">
                <a:solidFill>
                  <a:schemeClr val="bg1"/>
                </a:solidFill>
              </a:rPr>
              <a:t>Y</a:t>
            </a:r>
            <a:endParaRPr lang="en-CL" sz="3200" baseline="-25000" dirty="0">
              <a:solidFill>
                <a:schemeClr val="bg1"/>
              </a:solidFill>
            </a:endParaRPr>
          </a:p>
        </p:txBody>
      </p:sp>
      <p:sp>
        <p:nvSpPr>
          <p:cNvPr id="23" name="TextBox 22">
            <a:extLst>
              <a:ext uri="{FF2B5EF4-FFF2-40B4-BE49-F238E27FC236}">
                <a16:creationId xmlns:a16="http://schemas.microsoft.com/office/drawing/2014/main" id="{ED2B3C00-80AE-C4A1-B7CA-B9A2CC3D8416}"/>
              </a:ext>
            </a:extLst>
          </p:cNvPr>
          <p:cNvSpPr txBox="1"/>
          <p:nvPr/>
        </p:nvSpPr>
        <p:spPr>
          <a:xfrm>
            <a:off x="7442463" y="2085993"/>
            <a:ext cx="377026" cy="584775"/>
          </a:xfrm>
          <a:prstGeom prst="rect">
            <a:avLst/>
          </a:prstGeom>
          <a:solidFill>
            <a:schemeClr val="tx1"/>
          </a:solidFill>
        </p:spPr>
        <p:txBody>
          <a:bodyPr wrap="none" rtlCol="0">
            <a:spAutoFit/>
          </a:bodyPr>
          <a:lstStyle/>
          <a:p>
            <a:r>
              <a:rPr lang="en-CL" sz="3200" dirty="0">
                <a:solidFill>
                  <a:schemeClr val="bg1"/>
                </a:solidFill>
              </a:rPr>
              <a:t>Z</a:t>
            </a:r>
            <a:endParaRPr lang="en-CL" sz="3200" baseline="-25000" dirty="0">
              <a:solidFill>
                <a:schemeClr val="bg1"/>
              </a:solidFill>
            </a:endParaRPr>
          </a:p>
        </p:txBody>
      </p:sp>
    </p:spTree>
    <p:extLst>
      <p:ext uri="{BB962C8B-B14F-4D97-AF65-F5344CB8AC3E}">
        <p14:creationId xmlns:p14="http://schemas.microsoft.com/office/powerpoint/2010/main" val="2666140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TotalTime>
  <Words>540</Words>
  <Application>Microsoft Macintosh PowerPoint</Application>
  <PresentationFormat>Widescreen</PresentationFormat>
  <Paragraphs>51</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Tarea 01: Realidad Virtual</vt:lpstr>
      <vt:lpstr>PASO 1: Adquisición de Imágenes</vt:lpstr>
      <vt:lpstr>PowerPoint Presentation</vt:lpstr>
      <vt:lpstr>PowerPoint Presentation</vt:lpstr>
      <vt:lpstr>PASO 1: Adquisición de Imágenes</vt:lpstr>
      <vt:lpstr>PASO 2: Homografías entre las imágenes </vt:lpstr>
      <vt:lpstr>PowerPoint Presentation</vt:lpstr>
      <vt:lpstr>PASO 3: Calibración de cada cámara </vt:lpstr>
      <vt:lpstr>PowerPoint Presentation</vt:lpstr>
      <vt:lpstr>PASO 4: Geometría Epipolar </vt:lpstr>
      <vt:lpstr>PowerPoint Presentation</vt:lpstr>
      <vt:lpstr>PASO 5: Creación de objeto virtual </vt:lpstr>
      <vt:lpstr>PowerPoint Presentation</vt:lpstr>
      <vt:lpstr>PowerPoint Presentation</vt:lpstr>
      <vt:lpstr>PASO 6: Generación de video de 1 a 2 </vt:lpstr>
      <vt:lpstr>PowerPoint Presentation</vt:lpstr>
      <vt:lpstr>PASO 7: Proyección de una foto en el rectángulo </vt:lpstr>
      <vt:lpstr>PowerPoint Presentation</vt:lpstr>
      <vt:lpstr>PowerPoint Presentation</vt:lpstr>
      <vt:lpstr>PASO 8: Generación de video de con objeto 3D </vt:lpstr>
      <vt:lpstr>PowerPoint Presentation</vt:lpstr>
      <vt:lpstr>PASO 9: Simulación final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01: Realidad Virtual</dc:title>
  <dc:creator>Domingo Mery</dc:creator>
  <cp:lastModifiedBy>Domingo Mery</cp:lastModifiedBy>
  <cp:revision>6</cp:revision>
  <dcterms:created xsi:type="dcterms:W3CDTF">2022-08-29T12:42:38Z</dcterms:created>
  <dcterms:modified xsi:type="dcterms:W3CDTF">2023-09-02T17:34:03Z</dcterms:modified>
</cp:coreProperties>
</file>